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24"/>
  </p:notesMasterIdLst>
  <p:sldIdLst>
    <p:sldId id="260" r:id="rId2"/>
    <p:sldId id="262" r:id="rId3"/>
    <p:sldId id="278" r:id="rId4"/>
    <p:sldId id="291" r:id="rId5"/>
    <p:sldId id="292" r:id="rId6"/>
    <p:sldId id="293" r:id="rId7"/>
    <p:sldId id="294" r:id="rId8"/>
    <p:sldId id="295" r:id="rId9"/>
    <p:sldId id="297" r:id="rId10"/>
    <p:sldId id="298" r:id="rId11"/>
    <p:sldId id="296" r:id="rId12"/>
    <p:sldId id="266" r:id="rId13"/>
    <p:sldId id="299" r:id="rId14"/>
    <p:sldId id="300" r:id="rId15"/>
    <p:sldId id="283" r:id="rId16"/>
    <p:sldId id="309" r:id="rId17"/>
    <p:sldId id="302" r:id="rId18"/>
    <p:sldId id="304" r:id="rId19"/>
    <p:sldId id="305" r:id="rId20"/>
    <p:sldId id="306" r:id="rId21"/>
    <p:sldId id="307" r:id="rId22"/>
    <p:sldId id="301" r:id="rId23"/>
  </p:sldIdLst>
  <p:sldSz cx="12192000" cy="6858000"/>
  <p:notesSz cx="6858000" cy="9144000"/>
  <p:custDataLst>
    <p:tags r:id="rId2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2020"/>
    <a:srgbClr val="FCFCFC"/>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35" autoAdjust="0"/>
    <p:restoredTop sz="80426"/>
  </p:normalViewPr>
  <p:slideViewPr>
    <p:cSldViewPr snapToGrid="0">
      <p:cViewPr varScale="1">
        <p:scale>
          <a:sx n="126" d="100"/>
          <a:sy n="126" d="100"/>
        </p:scale>
        <p:origin x="928" y="200"/>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3BBE5-0BEA-4494-9BEF-C8C2F48C9E2D}" type="datetimeFigureOut">
              <a:rPr lang="zh-CN" altLang="en-US" smtClean="0"/>
              <a:t>2019/12/28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B8912-F0BA-4AD8-8415-DA1F26BCB09F}" type="slidenum">
              <a:rPr lang="zh-CN" altLang="en-US" smtClean="0"/>
              <a:t>‹#›</a:t>
            </a:fld>
            <a:endParaRPr lang="zh-CN" altLang="en-US"/>
          </a:p>
        </p:txBody>
      </p:sp>
    </p:spTree>
    <p:extLst>
      <p:ext uri="{BB962C8B-B14F-4D97-AF65-F5344CB8AC3E}">
        <p14:creationId xmlns:p14="http://schemas.microsoft.com/office/powerpoint/2010/main" val="2423252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a:t>
            </a:fld>
            <a:endParaRPr lang="zh-CN" altLang="en-US"/>
          </a:p>
        </p:txBody>
      </p:sp>
    </p:spTree>
    <p:extLst>
      <p:ext uri="{BB962C8B-B14F-4D97-AF65-F5344CB8AC3E}">
        <p14:creationId xmlns:p14="http://schemas.microsoft.com/office/powerpoint/2010/main" val="16388744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测不准原理和量子不可克隆定理保证了 </a:t>
            </a:r>
            <a:r>
              <a:rPr lang="en" altLang="zh-CN" sz="1200" b="0" i="0" u="none" strike="noStrike" kern="1200" dirty="0">
                <a:solidFill>
                  <a:schemeClr val="tx1"/>
                </a:solidFill>
                <a:effectLst/>
                <a:latin typeface="+mn-lt"/>
                <a:ea typeface="+mn-ea"/>
                <a:cs typeface="+mn-cs"/>
              </a:rPr>
              <a:t>BB84 </a:t>
            </a:r>
            <a:r>
              <a:rPr lang="zh-CN" altLang="en-US" sz="1200" b="0" i="0" u="none" strike="noStrike" kern="1200" dirty="0">
                <a:solidFill>
                  <a:schemeClr val="tx1"/>
                </a:solidFill>
                <a:effectLst/>
                <a:latin typeface="+mn-lt"/>
                <a:ea typeface="+mn-ea"/>
                <a:cs typeface="+mn-cs"/>
              </a:rPr>
              <a:t>协议量子通信的无条件安全性。</a:t>
            </a:r>
          </a:p>
        </p:txBody>
      </p:sp>
      <p:sp>
        <p:nvSpPr>
          <p:cNvPr id="4" name="灯片编号占位符 3"/>
          <p:cNvSpPr>
            <a:spLocks noGrp="1"/>
          </p:cNvSpPr>
          <p:nvPr>
            <p:ph type="sldNum" sz="quarter" idx="10"/>
          </p:nvPr>
        </p:nvSpPr>
        <p:spPr/>
        <p:txBody>
          <a:bodyPr/>
          <a:lstStyle/>
          <a:p>
            <a:fld id="{F1CB8912-F0BA-4AD8-8415-DA1F26BCB09F}" type="slidenum">
              <a:rPr lang="zh-CN" altLang="en-US" smtClean="0"/>
              <a:t>10</a:t>
            </a:fld>
            <a:endParaRPr lang="zh-CN" altLang="en-US"/>
          </a:p>
        </p:txBody>
      </p:sp>
    </p:spTree>
    <p:extLst>
      <p:ext uri="{BB962C8B-B14F-4D97-AF65-F5344CB8AC3E}">
        <p14:creationId xmlns:p14="http://schemas.microsoft.com/office/powerpoint/2010/main" val="3205565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这种方法目前使用的还算广泛，但是还是有所缺陷</a:t>
            </a:r>
            <a:endParaRPr lang="en-US" altLang="zh-CN" dirty="0"/>
          </a:p>
          <a:p>
            <a:r>
              <a:rPr lang="en-US" altLang="zh-CN" dirty="0"/>
              <a:t>1.</a:t>
            </a:r>
            <a:r>
              <a:rPr lang="zh-CN" altLang="en-US" dirty="0"/>
              <a:t>短途，通过光纤，光子在空气中会受到气体分子的影响从而影响偏振</a:t>
            </a:r>
            <a:endParaRPr lang="en-US" altLang="zh-CN" dirty="0"/>
          </a:p>
          <a:p>
            <a:r>
              <a:rPr lang="en-US" altLang="zh-CN" dirty="0"/>
              <a:t>2.</a:t>
            </a:r>
            <a:r>
              <a:rPr lang="zh-CN" altLang="en-US" sz="1200" b="0" i="0" u="none" strike="noStrike" kern="1200" dirty="0">
                <a:solidFill>
                  <a:schemeClr val="tx1"/>
                </a:solidFill>
                <a:effectLst/>
                <a:latin typeface="+mn-lt"/>
                <a:ea typeface="+mn-ea"/>
                <a:cs typeface="+mn-cs"/>
              </a:rPr>
              <a:t>密钥长度必须大于待加密的明文长度的随机序列（由一次一密所限制）</a:t>
            </a:r>
            <a:endParaRPr lang="en-US" altLang="zh-CN" sz="1200" b="0" i="0" u="none" strike="noStrike" kern="1200" dirty="0">
              <a:solidFill>
                <a:schemeClr val="tx1"/>
              </a:solidFill>
              <a:effectLst/>
              <a:latin typeface="+mn-lt"/>
              <a:ea typeface="+mn-ea"/>
              <a:cs typeface="+mn-cs"/>
            </a:endParaRPr>
          </a:p>
          <a:p>
            <a:r>
              <a:rPr lang="en-US" altLang="zh-CN" sz="1200" b="0" i="0" u="none" strike="noStrike" kern="1200" dirty="0">
                <a:solidFill>
                  <a:schemeClr val="tx1"/>
                </a:solidFill>
                <a:effectLst/>
                <a:latin typeface="+mn-lt"/>
                <a:ea typeface="+mn-ea"/>
                <a:cs typeface="+mn-cs"/>
              </a:rPr>
              <a:t>3.</a:t>
            </a:r>
            <a:r>
              <a:rPr lang="zh-CN" altLang="en-US" sz="1200" b="0" i="0" u="none" strike="noStrike" kern="1200" dirty="0">
                <a:solidFill>
                  <a:schemeClr val="tx1"/>
                </a:solidFill>
                <a:effectLst/>
                <a:latin typeface="+mn-lt"/>
                <a:ea typeface="+mn-ea"/>
                <a:cs typeface="+mn-cs"/>
              </a:rPr>
              <a:t>量子密码在理想状态下可以确保密钥的安全性，但实际上量子密码系统绝对达不到理想状态，例如单粒子探测效率不是百分百的，它会产生传输损耗，各种器件不完善等等问题，这些非理想漏洞就可能被窃听者用来窃取密钥</a:t>
            </a:r>
            <a:endParaRPr lang="en-US" altLang="zh-CN"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11</a:t>
            </a:fld>
            <a:endParaRPr lang="zh-CN" altLang="en-US"/>
          </a:p>
        </p:txBody>
      </p:sp>
    </p:spTree>
    <p:extLst>
      <p:ext uri="{BB962C8B-B14F-4D97-AF65-F5344CB8AC3E}">
        <p14:creationId xmlns:p14="http://schemas.microsoft.com/office/powerpoint/2010/main" val="39105723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12</a:t>
            </a:fld>
            <a:endParaRPr lang="zh-CN" altLang="en-US"/>
          </a:p>
        </p:txBody>
      </p:sp>
    </p:spTree>
    <p:extLst>
      <p:ext uri="{BB962C8B-B14F-4D97-AF65-F5344CB8AC3E}">
        <p14:creationId xmlns:p14="http://schemas.microsoft.com/office/powerpoint/2010/main" val="2672413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dirty="0">
                <a:solidFill>
                  <a:schemeClr val="tx1"/>
                </a:solidFill>
              </a:rPr>
              <a:t> 量子计算机的超强计算能力，使得基于某些数学难题的传统公钥密码的安全受到挑战；然而，量子计算机并不能解决电子计算机难于求解的所有数学问题。基于量子计算机不擅长计算的那些数学问题构造密码，就可以抵抗量子计算的攻击，我们称能够抵抗量子计算机攻击的密码为抗量子计算密码，或后量子密码。</a:t>
            </a:r>
          </a:p>
          <a:p>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13</a:t>
            </a:fld>
            <a:endParaRPr lang="zh-CN" altLang="en-US"/>
          </a:p>
        </p:txBody>
      </p:sp>
    </p:spTree>
    <p:extLst>
      <p:ext uri="{BB962C8B-B14F-4D97-AF65-F5344CB8AC3E}">
        <p14:creationId xmlns:p14="http://schemas.microsoft.com/office/powerpoint/2010/main" val="286603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14</a:t>
            </a:fld>
            <a:endParaRPr lang="zh-CN" altLang="en-US"/>
          </a:p>
        </p:txBody>
      </p:sp>
    </p:spTree>
    <p:extLst>
      <p:ext uri="{BB962C8B-B14F-4D97-AF65-F5344CB8AC3E}">
        <p14:creationId xmlns:p14="http://schemas.microsoft.com/office/powerpoint/2010/main" val="29077183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基于</a:t>
            </a:r>
            <a:r>
              <a:rPr lang="en-US" altLang="zh-CN" sz="1200" b="0" i="0" u="none" strike="noStrike" kern="1200" dirty="0">
                <a:solidFill>
                  <a:schemeClr val="tx1"/>
                </a:solidFill>
                <a:effectLst/>
                <a:latin typeface="+mn-lt"/>
                <a:ea typeface="+mn-ea"/>
                <a:cs typeface="+mn-cs"/>
              </a:rPr>
              <a:t>hash</a:t>
            </a:r>
            <a:r>
              <a:rPr lang="zh-CN" altLang="en-US" sz="1200" b="0" i="0" u="none" strike="noStrike" kern="1200" dirty="0">
                <a:solidFill>
                  <a:schemeClr val="tx1"/>
                </a:solidFill>
                <a:effectLst/>
                <a:latin typeface="+mn-lt"/>
                <a:ea typeface="+mn-ea"/>
                <a:cs typeface="+mn-cs"/>
              </a:rPr>
              <a:t>的后量子密码的安全性依赖于没有有效的量子算法能快速找到哈希函数的碰撞，因此输出长度足够长的基于哈希的构造可以抵抗量子计算机攻击。此外，基于哈希的数字签名算法的安全性不依赖某一个特定的哈希函数。即使目前使用的某些哈希函数被攻破，则可以用更安全的哈希函数直接代替被攻破的哈希函数。有点像我们密码学</a:t>
            </a:r>
            <a:r>
              <a:rPr lang="en-US" altLang="zh-CN" sz="1200" b="0" i="0" u="none" strike="noStrike" kern="1200" dirty="0">
                <a:solidFill>
                  <a:schemeClr val="tx1"/>
                </a:solidFill>
                <a:effectLst/>
                <a:latin typeface="+mn-lt"/>
                <a:ea typeface="+mn-ea"/>
                <a:cs typeface="+mn-cs"/>
              </a:rPr>
              <a:t>HMAC</a:t>
            </a:r>
            <a:r>
              <a:rPr lang="zh-CN" altLang="en-US" sz="1200" b="0" i="0" u="none" strike="noStrike" kern="1200" dirty="0">
                <a:solidFill>
                  <a:schemeClr val="tx1"/>
                </a:solidFill>
                <a:effectLst/>
                <a:latin typeface="+mn-lt"/>
                <a:ea typeface="+mn-ea"/>
                <a:cs typeface="+mn-cs"/>
              </a:rPr>
              <a:t>，任意换</a:t>
            </a:r>
            <a:r>
              <a:rPr lang="en-US" altLang="zh-CN" sz="1200" b="0" i="0" u="none" strike="noStrike" kern="1200" dirty="0">
                <a:solidFill>
                  <a:schemeClr val="tx1"/>
                </a:solidFill>
                <a:effectLst/>
                <a:latin typeface="+mn-lt"/>
                <a:ea typeface="+mn-ea"/>
                <a:cs typeface="+mn-cs"/>
              </a:rPr>
              <a:t>Hash</a:t>
            </a:r>
            <a:r>
              <a:rPr lang="zh-CN" altLang="en-US" sz="1200" b="0" i="0" u="none" strike="noStrike" kern="1200" dirty="0">
                <a:solidFill>
                  <a:schemeClr val="tx1"/>
                </a:solidFill>
                <a:effectLst/>
                <a:latin typeface="+mn-lt"/>
                <a:ea typeface="+mn-ea"/>
                <a:cs typeface="+mn-cs"/>
              </a:rPr>
              <a:t>函数不影响生成认证的过程</a:t>
            </a: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基于编码的后量子密码的安全性依赖于</a:t>
            </a:r>
            <a:r>
              <a:rPr lang="zh-CN" altLang="en-US" sz="1200" dirty="0">
                <a:solidFill>
                  <a:schemeClr val="bg1">
                    <a:lumMod val="50000"/>
                  </a:schemeClr>
                </a:solidFill>
              </a:rPr>
              <a:t>使用错误纠正码对加入的随机性错误进行纠正和计算，量子计算机对此没有很好的办法</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基于多变量的后量子密码的安全性依赖于求解非线性方程组的困难程度，即多变量二次多项式问题。该问题被证明为非确定性多项式时间困难。目前没有已知的经典和量子算法可以快速求解有限域上的多变量方程组。</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基于格的后量子密码的安全性依赖于求解格中问题的困难性。</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由于其计算速度快、通信开销较小，且能被用于构造各类密码学算法和应用，因此被认为是最有希望的后量子密码技术。</a:t>
            </a:r>
          </a:p>
        </p:txBody>
      </p:sp>
      <p:sp>
        <p:nvSpPr>
          <p:cNvPr id="4" name="灯片编号占位符 3"/>
          <p:cNvSpPr>
            <a:spLocks noGrp="1"/>
          </p:cNvSpPr>
          <p:nvPr>
            <p:ph type="sldNum" sz="quarter" idx="10"/>
          </p:nvPr>
        </p:nvSpPr>
        <p:spPr/>
        <p:txBody>
          <a:bodyPr/>
          <a:lstStyle/>
          <a:p>
            <a:fld id="{F1CB8912-F0BA-4AD8-8415-DA1F26BCB09F}" type="slidenum">
              <a:rPr lang="zh-CN" altLang="en-US" smtClean="0"/>
              <a:t>15</a:t>
            </a:fld>
            <a:endParaRPr lang="zh-CN" altLang="en-US"/>
          </a:p>
        </p:txBody>
      </p:sp>
    </p:spTree>
    <p:extLst>
      <p:ext uri="{BB962C8B-B14F-4D97-AF65-F5344CB8AC3E}">
        <p14:creationId xmlns:p14="http://schemas.microsoft.com/office/powerpoint/2010/main" val="22626688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16</a:t>
            </a:fld>
            <a:endParaRPr lang="zh-CN" altLang="en-US"/>
          </a:p>
        </p:txBody>
      </p:sp>
    </p:spTree>
    <p:extLst>
      <p:ext uri="{BB962C8B-B14F-4D97-AF65-F5344CB8AC3E}">
        <p14:creationId xmlns:p14="http://schemas.microsoft.com/office/powerpoint/2010/main" val="22654019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IOTA</a:t>
            </a:r>
            <a:r>
              <a:rPr kumimoji="1" lang="zh-CN" altLang="en-US" dirty="0"/>
              <a:t>中采用的就是</a:t>
            </a:r>
            <a:r>
              <a:rPr kumimoji="1" lang="en-US" altLang="zh-CN" dirty="0"/>
              <a:t>WOTS</a:t>
            </a:r>
            <a:r>
              <a:rPr kumimoji="1" lang="zh-CN" altLang="en-US" dirty="0"/>
              <a:t>的</a:t>
            </a:r>
            <a:r>
              <a:rPr kumimoji="1" lang="en-US" altLang="zh-CN" dirty="0"/>
              <a:t>hash</a:t>
            </a:r>
            <a:r>
              <a:rPr kumimoji="1" lang="zh-CN" altLang="en-US" dirty="0"/>
              <a:t>签名方案，为了后来会出现的量子计算机的威胁</a:t>
            </a:r>
            <a:endParaRPr kumimoji="1" lang="en-US" altLang="zh-CN" dirty="0"/>
          </a:p>
          <a:p>
            <a:r>
              <a:rPr lang="zh-CN" altLang="en-US" sz="1200" b="0" i="0" u="none" strike="noStrike" kern="1200" dirty="0">
                <a:solidFill>
                  <a:schemeClr val="tx1"/>
                </a:solidFill>
                <a:effectLst/>
                <a:latin typeface="+mn-lt"/>
                <a:ea typeface="+mn-ea"/>
                <a:cs typeface="+mn-cs"/>
              </a:rPr>
              <a:t>有别于传统的区块链项目，</a:t>
            </a:r>
            <a:r>
              <a:rPr lang="en" altLang="zh-CN" sz="1200" b="0" i="0" u="none" strike="noStrike" kern="1200" dirty="0">
                <a:solidFill>
                  <a:schemeClr val="tx1"/>
                </a:solidFill>
                <a:effectLst/>
                <a:latin typeface="+mn-lt"/>
                <a:ea typeface="+mn-ea"/>
                <a:cs typeface="+mn-cs"/>
              </a:rPr>
              <a:t>IOTA</a:t>
            </a:r>
            <a:r>
              <a:rPr lang="zh-CN" altLang="en-US" sz="1200" b="0" i="0" u="none" strike="noStrike" kern="1200" dirty="0">
                <a:solidFill>
                  <a:schemeClr val="tx1"/>
                </a:solidFill>
                <a:effectLst/>
                <a:latin typeface="+mn-lt"/>
                <a:ea typeface="+mn-ea"/>
                <a:cs typeface="+mn-cs"/>
              </a:rPr>
              <a:t>使用的结构是有向无环图（</a:t>
            </a:r>
            <a:r>
              <a:rPr lang="en" altLang="zh-CN" sz="1200" b="0" i="0" u="none" strike="noStrike" kern="1200" dirty="0">
                <a:solidFill>
                  <a:schemeClr val="tx1"/>
                </a:solidFill>
                <a:effectLst/>
                <a:latin typeface="+mn-lt"/>
                <a:ea typeface="+mn-ea"/>
                <a:cs typeface="+mn-cs"/>
              </a:rPr>
              <a:t>DAG</a:t>
            </a:r>
            <a:r>
              <a:rPr lang="zh-CN" altLang="e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比如下面就是一个包含了</a:t>
            </a:r>
            <a:r>
              <a:rPr lang="en-US" altLang="zh-CN" sz="1200" b="0" i="0" u="none" strike="noStrike" kern="1200" dirty="0">
                <a:solidFill>
                  <a:schemeClr val="tx1"/>
                </a:solidFill>
                <a:effectLst/>
                <a:latin typeface="+mn-lt"/>
                <a:ea typeface="+mn-ea"/>
                <a:cs typeface="+mn-cs"/>
              </a:rPr>
              <a:t>20</a:t>
            </a:r>
            <a:r>
              <a:rPr lang="zh-CN" altLang="en-US" sz="1200" b="0" i="0" u="none" strike="noStrike" kern="1200" dirty="0">
                <a:solidFill>
                  <a:schemeClr val="tx1"/>
                </a:solidFill>
                <a:effectLst/>
                <a:latin typeface="+mn-lt"/>
                <a:ea typeface="+mn-ea"/>
                <a:cs typeface="+mn-cs"/>
              </a:rPr>
              <a:t>个块的</a:t>
            </a:r>
            <a:r>
              <a:rPr lang="en" altLang="zh-CN" sz="1200" b="0" i="0" u="none" strike="noStrike" kern="1200" dirty="0">
                <a:solidFill>
                  <a:schemeClr val="tx1"/>
                </a:solidFill>
                <a:effectLst/>
                <a:latin typeface="+mn-lt"/>
                <a:ea typeface="+mn-ea"/>
                <a:cs typeface="+mn-cs"/>
              </a:rPr>
              <a:t>IOTA</a:t>
            </a:r>
            <a:r>
              <a:rPr lang="zh-CN" altLang="en-US" sz="1200" b="0" i="0" u="none" strike="noStrike" kern="1200" dirty="0">
                <a:solidFill>
                  <a:schemeClr val="tx1"/>
                </a:solidFill>
                <a:effectLst/>
                <a:latin typeface="+mn-lt"/>
                <a:ea typeface="+mn-ea"/>
                <a:cs typeface="+mn-cs"/>
              </a:rPr>
              <a:t>结构</a:t>
            </a: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首先它的交易是免交易费的，也没有什么矿工之类的，在整个网络里每个块就代表一个交易，你自己签署一笔交易后在</a:t>
            </a:r>
            <a:r>
              <a:rPr lang="en" altLang="zh-CN" sz="1200" b="0" i="0" kern="1200" dirty="0">
                <a:solidFill>
                  <a:schemeClr val="tx1"/>
                </a:solidFill>
                <a:effectLst/>
                <a:latin typeface="+mn-lt"/>
                <a:ea typeface="+mn-ea"/>
                <a:cs typeface="+mn-cs"/>
              </a:rPr>
              <a:t>Tangle</a:t>
            </a:r>
            <a:r>
              <a:rPr lang="zh-CN" altLang="en-US" sz="1200" b="0" i="0" kern="1200" dirty="0">
                <a:solidFill>
                  <a:schemeClr val="tx1"/>
                </a:solidFill>
                <a:effectLst/>
                <a:latin typeface="+mn-lt"/>
                <a:ea typeface="+mn-ea"/>
                <a:cs typeface="+mn-cs"/>
              </a:rPr>
              <a:t>中找两个还未得到确认的块（</a:t>
            </a:r>
            <a:r>
              <a:rPr lang="en" altLang="zh-CN" sz="1200" b="0" i="0" kern="1200" dirty="0">
                <a:solidFill>
                  <a:schemeClr val="tx1"/>
                </a:solidFill>
                <a:effectLst/>
                <a:latin typeface="+mn-lt"/>
                <a:ea typeface="+mn-ea"/>
                <a:cs typeface="+mn-cs"/>
              </a:rPr>
              <a:t>Tips</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验证其交易后使自己的交易指向这两个块，然后进行适当的</a:t>
            </a:r>
            <a:r>
              <a:rPr lang="en" altLang="zh-CN" sz="1200" b="0" i="0" kern="1200" dirty="0">
                <a:solidFill>
                  <a:schemeClr val="tx1"/>
                </a:solidFill>
                <a:effectLst/>
                <a:latin typeface="+mn-lt"/>
                <a:ea typeface="+mn-ea"/>
                <a:cs typeface="+mn-cs"/>
              </a:rPr>
              <a:t>POW</a:t>
            </a:r>
            <a:r>
              <a:rPr lang="zh-CN" altLang="en-US" sz="1200" b="0" i="0" kern="1200" dirty="0">
                <a:solidFill>
                  <a:schemeClr val="tx1"/>
                </a:solidFill>
                <a:effectLst/>
                <a:latin typeface="+mn-lt"/>
                <a:ea typeface="+mn-ea"/>
                <a:cs typeface="+mn-cs"/>
              </a:rPr>
              <a:t>计算过程使交易的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满足要求，所以你可以将用户当成这个系统中的矿工，大家自己开采包含自己交易的块，这个</a:t>
            </a:r>
            <a:r>
              <a:rPr lang="en" altLang="zh-CN" sz="1200" b="0" i="0" kern="1200" dirty="0">
                <a:solidFill>
                  <a:schemeClr val="tx1"/>
                </a:solidFill>
                <a:effectLst/>
                <a:latin typeface="+mn-lt"/>
                <a:ea typeface="+mn-ea"/>
                <a:cs typeface="+mn-cs"/>
              </a:rPr>
              <a:t>POW</a:t>
            </a:r>
            <a:r>
              <a:rPr lang="zh-CN" altLang="en-US" sz="1200" b="0" i="0" kern="1200" dirty="0">
                <a:solidFill>
                  <a:schemeClr val="tx1"/>
                </a:solidFill>
                <a:effectLst/>
                <a:latin typeface="+mn-lt"/>
                <a:ea typeface="+mn-ea"/>
                <a:cs typeface="+mn-cs"/>
              </a:rPr>
              <a:t>过程的难度很小，所以大家基本上几分钟内都可以完成。这种模式也是为了物联网而设计，适用于高并发但数据量较小的系统。</a:t>
            </a:r>
          </a:p>
          <a:p>
            <a:endParaRPr kumimoji="1" lang="zh-CN" altLang="en-US" dirty="0"/>
          </a:p>
        </p:txBody>
      </p:sp>
      <p:sp>
        <p:nvSpPr>
          <p:cNvPr id="4" name="灯片编号占位符 3"/>
          <p:cNvSpPr>
            <a:spLocks noGrp="1"/>
          </p:cNvSpPr>
          <p:nvPr>
            <p:ph type="sldNum" sz="quarter" idx="5"/>
          </p:nvPr>
        </p:nvSpPr>
        <p:spPr/>
        <p:txBody>
          <a:bodyPr/>
          <a:lstStyle/>
          <a:p>
            <a:fld id="{F1CB8912-F0BA-4AD8-8415-DA1F26BCB09F}" type="slidenum">
              <a:rPr lang="zh-CN" altLang="en-US" smtClean="0"/>
              <a:t>17</a:t>
            </a:fld>
            <a:endParaRPr lang="zh-CN" altLang="en-US"/>
          </a:p>
        </p:txBody>
      </p:sp>
    </p:spTree>
    <p:extLst>
      <p:ext uri="{BB962C8B-B14F-4D97-AF65-F5344CB8AC3E}">
        <p14:creationId xmlns:p14="http://schemas.microsoft.com/office/powerpoint/2010/main" val="27090241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另外在</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中比较特别的就是它采用的是三进制，因为三进制架构的电路功耗是较低的，</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的创始人认为未来将会是三进制电路的世界</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中我们使用的是平衡三进制，在这个系统里一个字节表示</a:t>
            </a:r>
            <a:r>
              <a:rPr lang="en" altLang="zh-CN" sz="1200" b="0" i="0" kern="1200" dirty="0" err="1">
                <a:solidFill>
                  <a:schemeClr val="tx1"/>
                </a:solidFill>
                <a:effectLst/>
                <a:latin typeface="+mn-lt"/>
                <a:ea typeface="+mn-ea"/>
                <a:cs typeface="+mn-cs"/>
              </a:rPr>
              <a:t>Tryte</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其中包含</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个</a:t>
            </a:r>
            <a:r>
              <a:rPr lang="en" altLang="zh-CN" sz="1200" b="0" i="0" kern="1200" dirty="0" err="1">
                <a:solidFill>
                  <a:schemeClr val="tx1"/>
                </a:solidFill>
                <a:effectLst/>
                <a:latin typeface="+mn-lt"/>
                <a:ea typeface="+mn-ea"/>
                <a:cs typeface="+mn-cs"/>
              </a:rPr>
              <a:t>trits</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也就是说可取的范围是</a:t>
            </a:r>
            <a:r>
              <a:rPr lang="en-US" altLang="zh-CN" sz="1200" b="0" i="0" kern="1200" dirty="0">
                <a:solidFill>
                  <a:schemeClr val="tx1"/>
                </a:solidFill>
                <a:effectLst/>
                <a:latin typeface="+mn-lt"/>
                <a:ea typeface="+mn-ea"/>
                <a:cs typeface="+mn-cs"/>
              </a:rPr>
              <a:t>3^3=27</a:t>
            </a:r>
            <a:r>
              <a:rPr lang="zh-CN" altLang="en-US" sz="1200" b="0" i="0" kern="1200" dirty="0">
                <a:solidFill>
                  <a:schemeClr val="tx1"/>
                </a:solidFill>
                <a:effectLst/>
                <a:latin typeface="+mn-lt"/>
                <a:ea typeface="+mn-ea"/>
                <a:cs typeface="+mn-cs"/>
              </a:rPr>
              <a:t>，这跟</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进制世界里一个</a:t>
            </a:r>
            <a:r>
              <a:rPr lang="en" altLang="zh-CN" sz="1200" b="0" i="0" kern="1200" dirty="0">
                <a:solidFill>
                  <a:schemeClr val="tx1"/>
                </a:solidFill>
                <a:effectLst/>
                <a:latin typeface="+mn-lt"/>
                <a:ea typeface="+mn-ea"/>
                <a:cs typeface="+mn-cs"/>
              </a:rPr>
              <a:t>byte</a:t>
            </a:r>
            <a:r>
              <a:rPr lang="zh-CN" altLang="en-US" sz="1200" b="0" i="0" kern="1200" dirty="0">
                <a:solidFill>
                  <a:schemeClr val="tx1"/>
                </a:solidFill>
                <a:effectLst/>
                <a:latin typeface="+mn-lt"/>
                <a:ea typeface="+mn-ea"/>
                <a:cs typeface="+mn-cs"/>
              </a:rPr>
              <a:t>包含</a:t>
            </a:r>
            <a:r>
              <a:rPr lang="en-US" altLang="zh-CN" sz="1200" b="0" i="0" kern="1200" dirty="0">
                <a:solidFill>
                  <a:schemeClr val="tx1"/>
                </a:solidFill>
                <a:effectLst/>
                <a:latin typeface="+mn-lt"/>
                <a:ea typeface="+mn-ea"/>
                <a:cs typeface="+mn-cs"/>
              </a:rPr>
              <a:t>8</a:t>
            </a:r>
            <a:r>
              <a:rPr lang="zh-CN" altLang="en-US" sz="1200" b="0" i="0" kern="1200" dirty="0">
                <a:solidFill>
                  <a:schemeClr val="tx1"/>
                </a:solidFill>
                <a:effectLst/>
                <a:latin typeface="+mn-lt"/>
                <a:ea typeface="+mn-ea"/>
                <a:cs typeface="+mn-cs"/>
              </a:rPr>
              <a:t>个</a:t>
            </a:r>
            <a:r>
              <a:rPr lang="en" altLang="zh-CN" sz="1200" b="0" i="0" kern="1200" dirty="0">
                <a:solidFill>
                  <a:schemeClr val="tx1"/>
                </a:solidFill>
                <a:effectLst/>
                <a:latin typeface="+mn-lt"/>
                <a:ea typeface="+mn-ea"/>
                <a:cs typeface="+mn-cs"/>
              </a:rPr>
              <a:t>bit</a:t>
            </a:r>
            <a:r>
              <a:rPr lang="zh-CN" altLang="en-US" sz="1200" b="0" i="0" kern="1200" dirty="0">
                <a:solidFill>
                  <a:schemeClr val="tx1"/>
                </a:solidFill>
                <a:effectLst/>
                <a:latin typeface="+mn-lt"/>
                <a:ea typeface="+mn-ea"/>
                <a:cs typeface="+mn-cs"/>
              </a:rPr>
              <a:t>还是有较大区别，</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为</a:t>
            </a:r>
            <a:r>
              <a:rPr lang="en" altLang="zh-CN" sz="1200" b="0" i="0" kern="1200" dirty="0" err="1">
                <a:solidFill>
                  <a:schemeClr val="tx1"/>
                </a:solidFill>
                <a:effectLst/>
                <a:latin typeface="+mn-lt"/>
                <a:ea typeface="+mn-ea"/>
                <a:cs typeface="+mn-cs"/>
              </a:rPr>
              <a:t>Tryte</a:t>
            </a:r>
            <a:r>
              <a:rPr lang="zh-CN" altLang="en-US" sz="1200" b="0" i="0" kern="1200" dirty="0">
                <a:solidFill>
                  <a:schemeClr val="tx1"/>
                </a:solidFill>
                <a:effectLst/>
                <a:latin typeface="+mn-lt"/>
                <a:ea typeface="+mn-ea"/>
                <a:cs typeface="+mn-cs"/>
              </a:rPr>
              <a:t>构建了对应的字母系统，由</a:t>
            </a:r>
            <a:r>
              <a:rPr lang="en-US" altLang="zh-CN" sz="1200" b="0" i="0" kern="1200" dirty="0">
                <a:solidFill>
                  <a:schemeClr val="tx1"/>
                </a:solidFill>
                <a:effectLst/>
                <a:latin typeface="+mn-lt"/>
                <a:ea typeface="+mn-ea"/>
                <a:cs typeface="+mn-cs"/>
              </a:rPr>
              <a:t>26</a:t>
            </a:r>
            <a:r>
              <a:rPr lang="zh-CN" altLang="en-US" sz="1200" b="0" i="0" kern="1200" dirty="0">
                <a:solidFill>
                  <a:schemeClr val="tx1"/>
                </a:solidFill>
                <a:effectLst/>
                <a:latin typeface="+mn-lt"/>
                <a:ea typeface="+mn-ea"/>
                <a:cs typeface="+mn-cs"/>
              </a:rPr>
              <a:t>个英文字母</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与数字</a:t>
            </a:r>
            <a:r>
              <a:rPr lang="en-US" altLang="zh-CN" sz="1200" b="0" i="0" kern="1200" dirty="0">
                <a:solidFill>
                  <a:schemeClr val="tx1"/>
                </a:solidFill>
                <a:effectLst/>
                <a:latin typeface="+mn-lt"/>
                <a:ea typeface="+mn-ea"/>
                <a:cs typeface="+mn-cs"/>
              </a:rPr>
              <a:t>9</a:t>
            </a:r>
            <a:r>
              <a:rPr lang="zh-CN" altLang="en-US" sz="1200" b="0" i="0" kern="1200" dirty="0">
                <a:solidFill>
                  <a:schemeClr val="tx1"/>
                </a:solidFill>
                <a:effectLst/>
                <a:latin typeface="+mn-lt"/>
                <a:ea typeface="+mn-ea"/>
                <a:cs typeface="+mn-cs"/>
              </a:rPr>
              <a:t>组成</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下面提到的公私钥以及</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算法等都是基于这样的三进制系统</a:t>
            </a:r>
            <a:endParaRPr kumimoji="1" lang="zh-CN" altLang="en-US" dirty="0"/>
          </a:p>
        </p:txBody>
      </p:sp>
      <p:sp>
        <p:nvSpPr>
          <p:cNvPr id="4" name="灯片编号占位符 3"/>
          <p:cNvSpPr>
            <a:spLocks noGrp="1"/>
          </p:cNvSpPr>
          <p:nvPr>
            <p:ph type="sldNum" sz="quarter" idx="5"/>
          </p:nvPr>
        </p:nvSpPr>
        <p:spPr/>
        <p:txBody>
          <a:bodyPr/>
          <a:lstStyle/>
          <a:p>
            <a:fld id="{F1CB8912-F0BA-4AD8-8415-DA1F26BCB09F}" type="slidenum">
              <a:rPr lang="zh-CN" altLang="en-US" smtClean="0"/>
              <a:t>18</a:t>
            </a:fld>
            <a:endParaRPr lang="zh-CN" altLang="en-US"/>
          </a:p>
        </p:txBody>
      </p:sp>
    </p:spTree>
    <p:extLst>
      <p:ext uri="{BB962C8B-B14F-4D97-AF65-F5344CB8AC3E}">
        <p14:creationId xmlns:p14="http://schemas.microsoft.com/office/powerpoint/2010/main" val="3289977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1" i="0" kern="1200" dirty="0" err="1">
                <a:solidFill>
                  <a:schemeClr val="tx1"/>
                </a:solidFill>
                <a:effectLst/>
                <a:latin typeface="+mn-lt"/>
                <a:ea typeface="+mn-ea"/>
                <a:cs typeface="+mn-cs"/>
              </a:rPr>
              <a:t>Lamport</a:t>
            </a:r>
            <a:r>
              <a:rPr lang="en" altLang="zh-CN" sz="1200" b="1" i="0" kern="1200" dirty="0">
                <a:solidFill>
                  <a:schemeClr val="tx1"/>
                </a:solidFill>
                <a:effectLst/>
                <a:latin typeface="+mn-lt"/>
                <a:ea typeface="+mn-ea"/>
                <a:cs typeface="+mn-cs"/>
              </a:rPr>
              <a:t> One Time Signature</a:t>
            </a:r>
          </a:p>
          <a:p>
            <a:r>
              <a:rPr kumimoji="1" lang="zh-CN" altLang="en-US" dirty="0"/>
              <a:t>签名过程：</a:t>
            </a:r>
            <a:r>
              <a:rPr kumimoji="1" lang="en-US" altLang="zh-CN" dirty="0"/>
              <a:t>256</a:t>
            </a:r>
            <a:r>
              <a:rPr kumimoji="1" lang="zh-CN" altLang="en-US" dirty="0"/>
              <a:t>个块的私钥对，每个块都是</a:t>
            </a:r>
            <a:r>
              <a:rPr kumimoji="1" lang="en-US" altLang="zh-CN" dirty="0"/>
              <a:t>256bit</a:t>
            </a:r>
            <a:r>
              <a:rPr kumimoji="1" lang="zh-CN" altLang="en-US" dirty="0"/>
              <a:t>，取</a:t>
            </a:r>
            <a:r>
              <a:rPr kumimoji="1" lang="en-US" altLang="zh-CN" dirty="0"/>
              <a:t>hash</a:t>
            </a:r>
            <a:r>
              <a:rPr kumimoji="1" lang="zh-CN" altLang="en-US" dirty="0"/>
              <a:t>生成</a:t>
            </a:r>
            <a:r>
              <a:rPr kumimoji="1" lang="en-US" altLang="zh-CN" dirty="0"/>
              <a:t>256</a:t>
            </a:r>
            <a:r>
              <a:rPr kumimoji="1" lang="zh-CN" altLang="en-US" dirty="0"/>
              <a:t>位公钥对，然后将消息取</a:t>
            </a:r>
            <a:r>
              <a:rPr kumimoji="1" lang="en-US" altLang="zh-CN" dirty="0"/>
              <a:t>hash</a:t>
            </a:r>
            <a:r>
              <a:rPr kumimoji="1" lang="zh-CN" altLang="en-US" dirty="0"/>
              <a:t>生成</a:t>
            </a:r>
            <a:r>
              <a:rPr kumimoji="1" lang="en-US" altLang="zh-CN" dirty="0"/>
              <a:t>256bit</a:t>
            </a:r>
            <a:r>
              <a:rPr kumimoji="1" lang="zh-CN" altLang="en-US" dirty="0"/>
              <a:t>的</a:t>
            </a:r>
            <a:r>
              <a:rPr kumimoji="1" lang="en-US" altLang="zh-CN" dirty="0"/>
              <a:t>hash</a:t>
            </a:r>
            <a:r>
              <a:rPr kumimoji="1" lang="zh-CN" altLang="en-US" dirty="0"/>
              <a:t>序列，是</a:t>
            </a:r>
            <a:r>
              <a:rPr kumimoji="1" lang="en-US" altLang="zh-CN" dirty="0"/>
              <a:t>0</a:t>
            </a:r>
            <a:r>
              <a:rPr kumimoji="1" lang="zh-CN" altLang="en-US" dirty="0"/>
              <a:t>就从第一个私钥中取，是</a:t>
            </a:r>
            <a:r>
              <a:rPr kumimoji="1" lang="en-US" altLang="zh-CN" dirty="0"/>
              <a:t>1</a:t>
            </a:r>
            <a:r>
              <a:rPr kumimoji="1" lang="zh-CN" altLang="en-US" dirty="0"/>
              <a:t>就从第二个私钥中取，验证签名也很好验证，将签名取</a:t>
            </a:r>
            <a:r>
              <a:rPr kumimoji="1" lang="en-US" altLang="zh-CN" dirty="0"/>
              <a:t>hash</a:t>
            </a:r>
            <a:r>
              <a:rPr kumimoji="1" lang="zh-CN" altLang="en-US" dirty="0"/>
              <a:t>在结合明文与公钥比较即可。由于每次签名会暴露一半的私钥，所以是一次性签名，每次签名要更换私钥</a:t>
            </a:r>
          </a:p>
        </p:txBody>
      </p:sp>
      <p:sp>
        <p:nvSpPr>
          <p:cNvPr id="4" name="灯片编号占位符 3"/>
          <p:cNvSpPr>
            <a:spLocks noGrp="1"/>
          </p:cNvSpPr>
          <p:nvPr>
            <p:ph type="sldNum" sz="quarter" idx="5"/>
          </p:nvPr>
        </p:nvSpPr>
        <p:spPr/>
        <p:txBody>
          <a:bodyPr/>
          <a:lstStyle/>
          <a:p>
            <a:fld id="{F1CB8912-F0BA-4AD8-8415-DA1F26BCB09F}" type="slidenum">
              <a:rPr lang="zh-CN" altLang="en-US" smtClean="0"/>
              <a:t>19</a:t>
            </a:fld>
            <a:endParaRPr lang="zh-CN" altLang="en-US"/>
          </a:p>
        </p:txBody>
      </p:sp>
    </p:spTree>
    <p:extLst>
      <p:ext uri="{BB962C8B-B14F-4D97-AF65-F5344CB8AC3E}">
        <p14:creationId xmlns:p14="http://schemas.microsoft.com/office/powerpoint/2010/main" val="2547089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a:t>
            </a:fld>
            <a:endParaRPr lang="zh-CN" altLang="en-US"/>
          </a:p>
        </p:txBody>
      </p:sp>
    </p:spTree>
    <p:extLst>
      <p:ext uri="{BB962C8B-B14F-4D97-AF65-F5344CB8AC3E}">
        <p14:creationId xmlns:p14="http://schemas.microsoft.com/office/powerpoint/2010/main" val="22903456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zh-CN" altLang="en-US" sz="1200" b="0" i="0" u="none" strike="noStrike" kern="1200" dirty="0">
                <a:solidFill>
                  <a:schemeClr val="tx1"/>
                </a:solidFill>
                <a:effectLst/>
                <a:latin typeface="+mn-lt"/>
                <a:ea typeface="+mn-ea"/>
                <a:cs typeface="+mn-cs"/>
              </a:rPr>
              <a:t>因为每个地址都只使用一次，所以在钱包中每次都会产生一个新的地址来进行交易，一般是使用一个种子来生成这一系列的私钥</a:t>
            </a:r>
            <a:endParaRPr kumimoji="1" lang="en-US" altLang="zh-CN" dirty="0"/>
          </a:p>
          <a:p>
            <a:pPr marL="0" marR="0" lvl="0" indent="0" algn="l" defTabSz="914400" rtl="0" eaLnBrk="1" fontAlgn="base" latinLnBrk="0" hangingPunct="1">
              <a:lnSpc>
                <a:spcPct val="100000"/>
              </a:lnSpc>
              <a:spcBef>
                <a:spcPts val="0"/>
              </a:spcBef>
              <a:spcAft>
                <a:spcPts val="0"/>
              </a:spcAft>
              <a:buClrTx/>
              <a:buSzTx/>
              <a:buFontTx/>
              <a:buNone/>
              <a:tabLst/>
              <a:defRPr/>
            </a:pPr>
            <a:r>
              <a:rPr kumimoji="1" lang="zh-CN" altLang="en-US" dirty="0"/>
              <a:t>种子也是遵循</a:t>
            </a:r>
            <a:r>
              <a:rPr kumimoji="1" lang="en-US" altLang="zh-CN" dirty="0"/>
              <a:t>3</a:t>
            </a:r>
            <a:r>
              <a:rPr kumimoji="1" lang="zh-CN" altLang="en-US" dirty="0"/>
              <a:t>进制的，长度为</a:t>
            </a:r>
            <a:r>
              <a:rPr kumimoji="1" lang="en-US" altLang="zh-CN" dirty="0"/>
              <a:t>81</a:t>
            </a:r>
            <a:r>
              <a:rPr lang="en" altLang="zh-CN" sz="1200" b="0" i="0" kern="1200" dirty="0" err="1">
                <a:solidFill>
                  <a:schemeClr val="tx1"/>
                </a:solidFill>
                <a:effectLst/>
                <a:latin typeface="+mn-lt"/>
                <a:ea typeface="+mn-ea"/>
                <a:cs typeface="+mn-cs"/>
              </a:rPr>
              <a:t>trytes</a:t>
            </a:r>
            <a:r>
              <a:rPr kumimoji="1" lang="zh-CN" altLang="en-US" dirty="0"/>
              <a:t>，</a:t>
            </a:r>
            <a:r>
              <a:rPr lang="zh-CN" altLang="en-US" sz="1200" b="0" i="0" kern="1200" dirty="0">
                <a:solidFill>
                  <a:schemeClr val="tx1"/>
                </a:solidFill>
                <a:effectLst/>
                <a:latin typeface="+mn-lt"/>
                <a:ea typeface="+mn-ea"/>
                <a:cs typeface="+mn-cs"/>
              </a:rPr>
              <a:t>由种子我们可以产生</a:t>
            </a:r>
            <a:r>
              <a:rPr lang="zh-CN" altLang="en-US" sz="1200" b="0" i="0" kern="1200">
                <a:solidFill>
                  <a:schemeClr val="tx1"/>
                </a:solidFill>
                <a:effectLst/>
                <a:latin typeface="+mn-lt"/>
                <a:ea typeface="+mn-ea"/>
                <a:cs typeface="+mn-cs"/>
              </a:rPr>
              <a:t>私钥，在</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中还包含了三种安全等级，代表了不同的私钥长度</a:t>
            </a:r>
            <a:endParaRPr lang="en-US" altLang="zh-CN" sz="1200" b="0" i="0" kern="1200" dirty="0">
              <a:solidFill>
                <a:schemeClr val="tx1"/>
              </a:solidFill>
              <a:effectLst/>
              <a:latin typeface="+mn-lt"/>
              <a:ea typeface="+mn-ea"/>
              <a:cs typeface="+mn-cs"/>
            </a:endParaRPr>
          </a:p>
          <a:p>
            <a:pPr fontAlgn="base"/>
            <a:r>
              <a:rPr lang="zh-CN" altLang="en-US" sz="1200" b="0" i="0" kern="1200" dirty="0">
                <a:solidFill>
                  <a:schemeClr val="tx1"/>
                </a:solidFill>
                <a:effectLst/>
                <a:latin typeface="+mn-lt"/>
                <a:ea typeface="+mn-ea"/>
                <a:cs typeface="+mn-cs"/>
              </a:rPr>
              <a:t>私钥长度为</a:t>
            </a:r>
            <a:r>
              <a:rPr lang="en-US" altLang="zh-CN" sz="1200" b="0" i="0" kern="1200" dirty="0">
                <a:solidFill>
                  <a:schemeClr val="tx1"/>
                </a:solidFill>
                <a:effectLst/>
                <a:latin typeface="+mn-lt"/>
                <a:ea typeface="+mn-ea"/>
                <a:cs typeface="+mn-cs"/>
              </a:rPr>
              <a:t>2187 * </a:t>
            </a:r>
            <a:r>
              <a:rPr lang="zh-CN" altLang="en-US" sz="1200" b="0" i="0" kern="1200" dirty="0">
                <a:solidFill>
                  <a:schemeClr val="tx1"/>
                </a:solidFill>
                <a:effectLst/>
                <a:latin typeface="+mn-lt"/>
                <a:ea typeface="+mn-ea"/>
                <a:cs typeface="+mn-cs"/>
              </a:rPr>
              <a:t>安全等级 </a:t>
            </a:r>
            <a:r>
              <a:rPr lang="en" altLang="zh-CN" sz="1200" b="0" i="0" kern="1200" dirty="0" err="1">
                <a:solidFill>
                  <a:schemeClr val="tx1"/>
                </a:solidFill>
                <a:effectLst/>
                <a:latin typeface="+mn-lt"/>
                <a:ea typeface="+mn-ea"/>
                <a:cs typeface="+mn-cs"/>
              </a:rPr>
              <a:t>trytes</a:t>
            </a:r>
            <a:endParaRPr lang="en-US" altLang="zh-CN" sz="1200" b="0" i="0" kern="1200" dirty="0">
              <a:solidFill>
                <a:schemeClr val="tx1"/>
              </a:solidFill>
              <a:effectLst/>
              <a:latin typeface="+mn-lt"/>
              <a:ea typeface="+mn-ea"/>
              <a:cs typeface="+mn-cs"/>
            </a:endParaRPr>
          </a:p>
          <a:p>
            <a:pPr fontAlgn="base"/>
            <a:r>
              <a:rPr lang="zh-CN" altLang="en-US" sz="1200" b="0" i="0" kern="1200" dirty="0">
                <a:solidFill>
                  <a:schemeClr val="tx1"/>
                </a:solidFill>
                <a:effectLst/>
                <a:latin typeface="+mn-lt"/>
                <a:ea typeface="+mn-ea"/>
                <a:cs typeface="+mn-cs"/>
              </a:rPr>
              <a:t>首先将私钥划分成</a:t>
            </a:r>
            <a:r>
              <a:rPr lang="en" altLang="zh-CN" sz="1200" b="0" i="0" kern="1200" dirty="0">
                <a:solidFill>
                  <a:schemeClr val="tx1"/>
                </a:solidFill>
                <a:effectLst/>
                <a:latin typeface="+mn-lt"/>
                <a:ea typeface="+mn-ea"/>
                <a:cs typeface="+mn-cs"/>
              </a:rPr>
              <a:t>L</a:t>
            </a:r>
            <a:r>
              <a:rPr lang="zh-CN" altLang="en-US" sz="1200" b="0" i="0" kern="1200" dirty="0">
                <a:solidFill>
                  <a:schemeClr val="tx1"/>
                </a:solidFill>
                <a:effectLst/>
                <a:latin typeface="+mn-lt"/>
                <a:ea typeface="+mn-ea"/>
                <a:cs typeface="+mn-cs"/>
              </a:rPr>
              <a:t>份，每份都是</a:t>
            </a:r>
            <a:r>
              <a:rPr lang="en-US" altLang="zh-CN" sz="1200" b="0" i="0" kern="1200" dirty="0">
                <a:solidFill>
                  <a:schemeClr val="tx1"/>
                </a:solidFill>
                <a:effectLst/>
                <a:latin typeface="+mn-lt"/>
                <a:ea typeface="+mn-ea"/>
                <a:cs typeface="+mn-cs"/>
              </a:rPr>
              <a:t>81 </a:t>
            </a:r>
            <a:r>
              <a:rPr lang="en" altLang="zh-CN" sz="1200" b="0" i="0" kern="1200" dirty="0" err="1">
                <a:solidFill>
                  <a:schemeClr val="tx1"/>
                </a:solidFill>
                <a:effectLst/>
                <a:latin typeface="+mn-lt"/>
                <a:ea typeface="+mn-ea"/>
                <a:cs typeface="+mn-cs"/>
              </a:rPr>
              <a:t>trytes</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所以</a:t>
            </a:r>
            <a:r>
              <a:rPr lang="en" altLang="zh-CN" sz="1200" b="0" i="0" kern="1200" dirty="0">
                <a:solidFill>
                  <a:schemeClr val="tx1"/>
                </a:solidFill>
                <a:effectLst/>
                <a:latin typeface="+mn-lt"/>
                <a:ea typeface="+mn-ea"/>
                <a:cs typeface="+mn-cs"/>
              </a:rPr>
              <a:t>L = </a:t>
            </a:r>
            <a:r>
              <a:rPr lang="zh-CN" altLang="en-US" sz="1200" b="0" i="0" kern="1200" dirty="0">
                <a:solidFill>
                  <a:schemeClr val="tx1"/>
                </a:solidFill>
                <a:effectLst/>
                <a:latin typeface="+mn-lt"/>
                <a:ea typeface="+mn-ea"/>
                <a:cs typeface="+mn-cs"/>
              </a:rPr>
              <a:t>安全等级 * </a:t>
            </a:r>
            <a:r>
              <a:rPr lang="en-US" altLang="zh-CN" sz="1200" b="0" i="0" kern="1200" dirty="0">
                <a:solidFill>
                  <a:schemeClr val="tx1"/>
                </a:solidFill>
                <a:effectLst/>
                <a:latin typeface="+mn-lt"/>
                <a:ea typeface="+mn-ea"/>
                <a:cs typeface="+mn-cs"/>
              </a:rPr>
              <a:t>27</a:t>
            </a:r>
          </a:p>
          <a:p>
            <a:pPr fontAlgn="base"/>
            <a:r>
              <a:rPr lang="zh-CN" altLang="en-US" sz="1200" b="0" i="0" kern="1200" dirty="0">
                <a:solidFill>
                  <a:schemeClr val="tx1"/>
                </a:solidFill>
                <a:effectLst/>
                <a:latin typeface="+mn-lt"/>
                <a:ea typeface="+mn-ea"/>
                <a:cs typeface="+mn-cs"/>
              </a:rPr>
              <a:t>然后我们将每一块都</a:t>
            </a:r>
            <a:r>
              <a:rPr lang="en" altLang="zh-CN" sz="1200" b="0" i="0" kern="1200" dirty="0">
                <a:solidFill>
                  <a:schemeClr val="tx1"/>
                </a:solidFill>
                <a:effectLst/>
                <a:latin typeface="+mn-lt"/>
                <a:ea typeface="+mn-ea"/>
                <a:cs typeface="+mn-cs"/>
              </a:rPr>
              <a:t>hash 26</a:t>
            </a:r>
            <a:r>
              <a:rPr lang="zh-CN" altLang="en-US" sz="1200" b="0" i="0" kern="1200" dirty="0">
                <a:solidFill>
                  <a:schemeClr val="tx1"/>
                </a:solidFill>
                <a:effectLst/>
                <a:latin typeface="+mn-lt"/>
                <a:ea typeface="+mn-ea"/>
                <a:cs typeface="+mn-cs"/>
              </a:rPr>
              <a:t>次，然后再合并得到</a:t>
            </a:r>
            <a:r>
              <a:rPr lang="en" altLang="zh-CN" sz="1200" b="0" i="0" kern="1200" dirty="0">
                <a:solidFill>
                  <a:schemeClr val="tx1"/>
                </a:solidFill>
                <a:effectLst/>
                <a:latin typeface="+mn-lt"/>
                <a:ea typeface="+mn-ea"/>
                <a:cs typeface="+mn-cs"/>
              </a:rPr>
              <a:t>digest</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然后将</a:t>
            </a:r>
            <a:r>
              <a:rPr lang="en-US" altLang="zh-CN" sz="1200" b="0" i="0" kern="1200" dirty="0">
                <a:solidFill>
                  <a:schemeClr val="tx1"/>
                </a:solidFill>
                <a:effectLst/>
                <a:latin typeface="+mn-lt"/>
                <a:ea typeface="+mn-ea"/>
                <a:cs typeface="+mn-cs"/>
              </a:rPr>
              <a:t>digest</a:t>
            </a:r>
            <a:r>
              <a:rPr lang="zh-CN" altLang="en-US" sz="1200" b="0" i="0" kern="1200" dirty="0">
                <a:solidFill>
                  <a:schemeClr val="tx1"/>
                </a:solidFill>
                <a:effectLst/>
                <a:latin typeface="+mn-lt"/>
                <a:ea typeface="+mn-ea"/>
                <a:cs typeface="+mn-cs"/>
              </a:rPr>
              <a:t>在</a:t>
            </a:r>
            <a:r>
              <a:rPr lang="en-US"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两次即可得到地址，也就是公钥</a:t>
            </a:r>
          </a:p>
          <a:p>
            <a:pPr fontAlgn="base"/>
            <a:endParaRPr lang="en" altLang="zh-CN" sz="1200" b="0" i="0" kern="1200" dirty="0">
              <a:solidFill>
                <a:schemeClr val="tx1"/>
              </a:solidFill>
              <a:effectLst/>
              <a:latin typeface="+mn-lt"/>
              <a:ea typeface="+mn-ea"/>
              <a:cs typeface="+mn-cs"/>
            </a:endParaRPr>
          </a:p>
          <a:p>
            <a:br>
              <a:rPr lang="en" altLang="zh-CN" dirty="0"/>
            </a:br>
            <a:endParaRPr kumimoji="1" lang="zh-CN" altLang="en-US" dirty="0"/>
          </a:p>
        </p:txBody>
      </p:sp>
      <p:sp>
        <p:nvSpPr>
          <p:cNvPr id="4" name="灯片编号占位符 3"/>
          <p:cNvSpPr>
            <a:spLocks noGrp="1"/>
          </p:cNvSpPr>
          <p:nvPr>
            <p:ph type="sldNum" sz="quarter" idx="5"/>
          </p:nvPr>
        </p:nvSpPr>
        <p:spPr/>
        <p:txBody>
          <a:bodyPr/>
          <a:lstStyle/>
          <a:p>
            <a:fld id="{F1CB8912-F0BA-4AD8-8415-DA1F26BCB09F}" type="slidenum">
              <a:rPr lang="zh-CN" altLang="en-US" smtClean="0"/>
              <a:t>20</a:t>
            </a:fld>
            <a:endParaRPr lang="zh-CN" altLang="en-US"/>
          </a:p>
        </p:txBody>
      </p:sp>
    </p:spTree>
    <p:extLst>
      <p:ext uri="{BB962C8B-B14F-4D97-AF65-F5344CB8AC3E}">
        <p14:creationId xmlns:p14="http://schemas.microsoft.com/office/powerpoint/2010/main" val="8719678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zh-CN" altLang="en-US" sz="1200" b="0" i="0" kern="1200" dirty="0">
                <a:solidFill>
                  <a:schemeClr val="tx1"/>
                </a:solidFill>
                <a:effectLst/>
                <a:latin typeface="+mn-lt"/>
                <a:ea typeface="+mn-ea"/>
                <a:cs typeface="+mn-cs"/>
              </a:rPr>
              <a:t>对于消息</a:t>
            </a:r>
            <a:r>
              <a:rPr lang="en" altLang="zh-CN" sz="1200" b="0" i="0" kern="1200" dirty="0">
                <a:solidFill>
                  <a:schemeClr val="tx1"/>
                </a:solidFill>
                <a:effectLst/>
                <a:latin typeface="+mn-lt"/>
                <a:ea typeface="+mn-ea"/>
                <a:cs typeface="+mn-cs"/>
              </a:rPr>
              <a:t>M</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我们首先计算出它的</a:t>
            </a:r>
            <a:r>
              <a:rPr lang="en" altLang="zh-CN" sz="1200" b="0" i="0" kern="1200" dirty="0">
                <a:solidFill>
                  <a:schemeClr val="tx1"/>
                </a:solidFill>
                <a:effectLst/>
                <a:latin typeface="+mn-lt"/>
                <a:ea typeface="+mn-ea"/>
                <a:cs typeface="+mn-cs"/>
              </a:rPr>
              <a:t>hash H(M)</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不过这里使用的是</a:t>
            </a:r>
            <a:r>
              <a:rPr lang="en" altLang="zh-CN" sz="1200" b="0" i="0" kern="1200" dirty="0">
                <a:solidFill>
                  <a:schemeClr val="tx1"/>
                </a:solidFill>
                <a:effectLst/>
                <a:latin typeface="+mn-lt"/>
                <a:ea typeface="+mn-ea"/>
                <a:cs typeface="+mn-cs"/>
              </a:rPr>
              <a:t>IOTA</a:t>
            </a:r>
            <a:r>
              <a:rPr lang="zh-CN" altLang="en-US" sz="1200" b="0" i="0" kern="1200" dirty="0">
                <a:solidFill>
                  <a:schemeClr val="tx1"/>
                </a:solidFill>
                <a:effectLst/>
                <a:latin typeface="+mn-lt"/>
                <a:ea typeface="+mn-ea"/>
                <a:cs typeface="+mn-cs"/>
              </a:rPr>
              <a:t>中的基于三进制的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算法，跟前面使用的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算法一样，所以它的输出也是三进制</a:t>
            </a:r>
            <a:r>
              <a:rPr lang="en" altLang="zh-CN" sz="1200" b="0" i="0" kern="1200" dirty="0" err="1">
                <a:solidFill>
                  <a:schemeClr val="tx1"/>
                </a:solidFill>
                <a:effectLst/>
                <a:latin typeface="+mn-lt"/>
                <a:ea typeface="+mn-ea"/>
                <a:cs typeface="+mn-cs"/>
              </a:rPr>
              <a:t>Tryte</a:t>
            </a:r>
            <a:r>
              <a:rPr lang="zh-CN" altLang="en-US" sz="1200" b="0" i="0" kern="1200" dirty="0">
                <a:solidFill>
                  <a:schemeClr val="tx1"/>
                </a:solidFill>
                <a:effectLst/>
                <a:latin typeface="+mn-lt"/>
                <a:ea typeface="+mn-ea"/>
                <a:cs typeface="+mn-cs"/>
              </a:rPr>
              <a:t>字母串</a:t>
            </a:r>
            <a:br>
              <a:rPr lang="zh-CN" altLang="en-US" dirty="0"/>
            </a:br>
            <a:r>
              <a:rPr lang="zh-CN" altLang="en-US" sz="1200" b="0" i="0" kern="1200" dirty="0">
                <a:solidFill>
                  <a:schemeClr val="tx1"/>
                </a:solidFill>
                <a:effectLst/>
                <a:latin typeface="+mn-lt"/>
                <a:ea typeface="+mn-ea"/>
                <a:cs typeface="+mn-cs"/>
              </a:rPr>
              <a:t>对于要签署的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值</a:t>
            </a:r>
            <a:r>
              <a:rPr lang="en" altLang="zh-CN" sz="1200" b="0" i="0" kern="1200" dirty="0">
                <a:solidFill>
                  <a:schemeClr val="tx1"/>
                </a:solidFill>
                <a:effectLst/>
                <a:latin typeface="+mn-lt"/>
                <a:ea typeface="+mn-ea"/>
                <a:cs typeface="+mn-cs"/>
              </a:rPr>
              <a:t>H</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首先我们依然是按照前面计算地址的方法将私钥分成</a:t>
            </a:r>
            <a:r>
              <a:rPr lang="en" altLang="zh-CN" sz="1200" b="0" i="0" kern="1200" dirty="0">
                <a:solidFill>
                  <a:schemeClr val="tx1"/>
                </a:solidFill>
                <a:effectLst/>
                <a:latin typeface="+mn-lt"/>
                <a:ea typeface="+mn-ea"/>
                <a:cs typeface="+mn-cs"/>
              </a:rPr>
              <a:t>L</a:t>
            </a:r>
            <a:r>
              <a:rPr lang="zh-CN" altLang="en-US" sz="1200" b="0" i="0" kern="1200" dirty="0">
                <a:solidFill>
                  <a:schemeClr val="tx1"/>
                </a:solidFill>
                <a:effectLst/>
                <a:latin typeface="+mn-lt"/>
                <a:ea typeface="+mn-ea"/>
                <a:cs typeface="+mn-cs"/>
              </a:rPr>
              <a:t>份，然后根据</a:t>
            </a:r>
            <a:r>
              <a:rPr lang="en" altLang="zh-CN" sz="1200" b="0" i="0" kern="1200" dirty="0">
                <a:solidFill>
                  <a:schemeClr val="tx1"/>
                </a:solidFill>
                <a:effectLst/>
                <a:latin typeface="+mn-lt"/>
                <a:ea typeface="+mn-ea"/>
                <a:cs typeface="+mn-cs"/>
              </a:rPr>
              <a:t>H</a:t>
            </a:r>
            <a:r>
              <a:rPr lang="zh-CN" altLang="en-US" sz="1200" b="0" i="0" kern="1200" dirty="0">
                <a:solidFill>
                  <a:schemeClr val="tx1"/>
                </a:solidFill>
                <a:effectLst/>
                <a:latin typeface="+mn-lt"/>
                <a:ea typeface="+mn-ea"/>
                <a:cs typeface="+mn-cs"/>
              </a:rPr>
              <a:t>中第</a:t>
            </a:r>
            <a:r>
              <a:rPr lang="en" altLang="zh-CN" sz="1200" b="0" i="0" kern="1200" dirty="0">
                <a:solidFill>
                  <a:schemeClr val="tx1"/>
                </a:solidFill>
                <a:effectLst/>
                <a:latin typeface="+mn-lt"/>
                <a:ea typeface="+mn-ea"/>
                <a:cs typeface="+mn-cs"/>
              </a:rPr>
              <a:t>N</a:t>
            </a:r>
            <a:r>
              <a:rPr lang="zh-CN" altLang="en-US" sz="1200" b="0" i="0" kern="1200" dirty="0">
                <a:solidFill>
                  <a:schemeClr val="tx1"/>
                </a:solidFill>
                <a:effectLst/>
                <a:latin typeface="+mn-lt"/>
                <a:ea typeface="+mn-ea"/>
                <a:cs typeface="+mn-cs"/>
              </a:rPr>
              <a:t>个</a:t>
            </a:r>
            <a:r>
              <a:rPr lang="en" altLang="zh-CN" sz="1200" b="0" i="0" kern="1200" dirty="0" err="1">
                <a:solidFill>
                  <a:schemeClr val="tx1"/>
                </a:solidFill>
                <a:effectLst/>
                <a:latin typeface="+mn-lt"/>
                <a:ea typeface="+mn-ea"/>
                <a:cs typeface="+mn-cs"/>
              </a:rPr>
              <a:t>Tryte</a:t>
            </a:r>
            <a:r>
              <a:rPr lang="zh-CN" altLang="en-US" sz="1200" b="0" i="0" kern="1200" dirty="0">
                <a:solidFill>
                  <a:schemeClr val="tx1"/>
                </a:solidFill>
                <a:effectLst/>
                <a:latin typeface="+mn-lt"/>
                <a:ea typeface="+mn-ea"/>
                <a:cs typeface="+mn-cs"/>
              </a:rPr>
              <a:t>的值来计算第</a:t>
            </a:r>
            <a:r>
              <a:rPr lang="en" altLang="zh-CN" sz="1200" b="0" i="0" kern="1200" dirty="0">
                <a:solidFill>
                  <a:schemeClr val="tx1"/>
                </a:solidFill>
                <a:effectLst/>
                <a:latin typeface="+mn-lt"/>
                <a:ea typeface="+mn-ea"/>
                <a:cs typeface="+mn-cs"/>
              </a:rPr>
              <a:t>N</a:t>
            </a:r>
            <a:r>
              <a:rPr lang="zh-CN" altLang="en-US" sz="1200" b="0" i="0" kern="1200" dirty="0">
                <a:solidFill>
                  <a:schemeClr val="tx1"/>
                </a:solidFill>
                <a:effectLst/>
                <a:latin typeface="+mn-lt"/>
                <a:ea typeface="+mn-ea"/>
                <a:cs typeface="+mn-cs"/>
              </a:rPr>
              <a:t>份的</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次数</a:t>
            </a:r>
            <a:r>
              <a:rPr lang="en" altLang="zh-CN" sz="1200" b="0" i="0" kern="1200" dirty="0">
                <a:solidFill>
                  <a:schemeClr val="tx1"/>
                </a:solidFill>
                <a:effectLst/>
                <a:latin typeface="+mn-lt"/>
                <a:ea typeface="+mn-ea"/>
                <a:cs typeface="+mn-cs"/>
              </a:rPr>
              <a:t>Ni</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计算方式如下</a:t>
            </a:r>
            <a:endParaRPr lang="en-US"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Ni = 13 - </a:t>
            </a:r>
            <a:r>
              <a:rPr lang="en" altLang="zh-CN" sz="1200" b="0" i="0" kern="1200" dirty="0" err="1">
                <a:solidFill>
                  <a:schemeClr val="tx1"/>
                </a:solidFill>
                <a:effectLst/>
                <a:latin typeface="+mn-lt"/>
                <a:ea typeface="+mn-ea"/>
                <a:cs typeface="+mn-cs"/>
              </a:rPr>
              <a:t>TtoD</a:t>
            </a:r>
            <a:r>
              <a:rPr lang="en" altLang="zh-CN" sz="1200" b="0" i="0" kern="1200" dirty="0">
                <a:solidFill>
                  <a:schemeClr val="tx1"/>
                </a:solidFill>
                <a:effectLst/>
                <a:latin typeface="+mn-lt"/>
                <a:ea typeface="+mn-ea"/>
                <a:cs typeface="+mn-cs"/>
              </a:rPr>
              <a:t>(H[N])</a:t>
            </a:r>
            <a:r>
              <a:rPr lang="zh-CN" altLang="en-US" sz="1200" b="0" i="0" kern="1200" dirty="0">
                <a:solidFill>
                  <a:schemeClr val="tx1"/>
                </a:solidFill>
                <a:effectLst/>
                <a:latin typeface="+mn-lt"/>
                <a:ea typeface="+mn-ea"/>
                <a:cs typeface="+mn-cs"/>
              </a:rPr>
              <a:t>，为什么是</a:t>
            </a:r>
            <a:r>
              <a:rPr lang="en-US" altLang="zh-CN" sz="1200" b="0" i="0" kern="1200" dirty="0">
                <a:solidFill>
                  <a:schemeClr val="tx1"/>
                </a:solidFill>
                <a:effectLst/>
                <a:latin typeface="+mn-lt"/>
                <a:ea typeface="+mn-ea"/>
                <a:cs typeface="+mn-cs"/>
              </a:rPr>
              <a:t>13</a:t>
            </a:r>
            <a:r>
              <a:rPr lang="zh-CN" altLang="en-US" sz="1200" b="0" i="0" kern="1200" dirty="0">
                <a:solidFill>
                  <a:schemeClr val="tx1"/>
                </a:solidFill>
                <a:effectLst/>
                <a:latin typeface="+mn-lt"/>
                <a:ea typeface="+mn-ea"/>
                <a:cs typeface="+mn-cs"/>
              </a:rPr>
              <a:t>呢，因为那个对应表中三进制数对应到</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进制数最大不会超过</a:t>
            </a:r>
            <a:r>
              <a:rPr lang="en-US" altLang="zh-CN" sz="1200" b="0" i="0" kern="1200" dirty="0">
                <a:solidFill>
                  <a:schemeClr val="tx1"/>
                </a:solidFill>
                <a:effectLst/>
                <a:latin typeface="+mn-lt"/>
                <a:ea typeface="+mn-ea"/>
                <a:cs typeface="+mn-cs"/>
              </a:rPr>
              <a:t>13</a:t>
            </a:r>
          </a:p>
          <a:p>
            <a:r>
              <a:rPr kumimoji="1" lang="zh-CN" altLang="en-US" sz="1200" b="0" i="0" kern="1200" dirty="0">
                <a:solidFill>
                  <a:schemeClr val="tx1"/>
                </a:solidFill>
                <a:effectLst/>
                <a:latin typeface="+mn-lt"/>
                <a:ea typeface="+mn-ea"/>
                <a:cs typeface="+mn-cs"/>
              </a:rPr>
              <a:t>将各个</a:t>
            </a:r>
            <a:r>
              <a:rPr kumimoji="1" lang="en-US" altLang="zh-CN" sz="1200" b="0" i="0" kern="1200" dirty="0">
                <a:solidFill>
                  <a:schemeClr val="tx1"/>
                </a:solidFill>
                <a:effectLst/>
                <a:latin typeface="+mn-lt"/>
                <a:ea typeface="+mn-ea"/>
                <a:cs typeface="+mn-cs"/>
              </a:rPr>
              <a:t>hash</a:t>
            </a:r>
            <a:r>
              <a:rPr kumimoji="1" lang="zh-CN" altLang="en-US" sz="1200" b="0" i="0" kern="1200" dirty="0">
                <a:solidFill>
                  <a:schemeClr val="tx1"/>
                </a:solidFill>
                <a:effectLst/>
                <a:latin typeface="+mn-lt"/>
                <a:ea typeface="+mn-ea"/>
                <a:cs typeface="+mn-cs"/>
              </a:rPr>
              <a:t>完的块合在一起就构成了签名</a:t>
            </a:r>
            <a:endParaRPr kumimoji="1" lang="en" altLang="zh-CN" sz="1200" b="0" i="0" kern="1200" dirty="0">
              <a:solidFill>
                <a:schemeClr val="tx1"/>
              </a:solidFill>
              <a:effectLst/>
              <a:latin typeface="+mn-lt"/>
              <a:ea typeface="+mn-ea"/>
              <a:cs typeface="+mn-cs"/>
            </a:endParaRPr>
          </a:p>
          <a:p>
            <a:pPr fontAlgn="base"/>
            <a:r>
              <a:rPr lang="zh-CN" altLang="en-US" sz="1200" kern="1200" dirty="0">
                <a:solidFill>
                  <a:schemeClr val="tx1"/>
                </a:solidFill>
                <a:effectLst/>
                <a:latin typeface="+mn-lt"/>
                <a:ea typeface="+mn-ea"/>
                <a:cs typeface="+mn-cs"/>
              </a:rPr>
              <a:t>之后的验证过程也很简单</a:t>
            </a:r>
          </a:p>
          <a:p>
            <a:pPr fontAlgn="base"/>
            <a:r>
              <a:rPr lang="zh-CN" altLang="en-US" sz="1200" kern="1200" dirty="0">
                <a:solidFill>
                  <a:schemeClr val="tx1"/>
                </a:solidFill>
                <a:effectLst/>
                <a:latin typeface="+mn-lt"/>
                <a:ea typeface="+mn-ea"/>
                <a:cs typeface="+mn-cs"/>
              </a:rPr>
              <a:t>我们将签名划分为</a:t>
            </a:r>
            <a:r>
              <a:rPr lang="en" altLang="zh-CN" sz="1200" kern="1200" dirty="0">
                <a:solidFill>
                  <a:schemeClr val="tx1"/>
                </a:solidFill>
                <a:effectLst/>
                <a:latin typeface="+mn-lt"/>
                <a:ea typeface="+mn-ea"/>
                <a:cs typeface="+mn-cs"/>
              </a:rPr>
              <a:t>L</a:t>
            </a:r>
            <a:r>
              <a:rPr lang="zh-CN" altLang="en-US" sz="1200" kern="1200" dirty="0">
                <a:solidFill>
                  <a:schemeClr val="tx1"/>
                </a:solidFill>
                <a:effectLst/>
                <a:latin typeface="+mn-lt"/>
                <a:ea typeface="+mn-ea"/>
                <a:cs typeface="+mn-cs"/>
              </a:rPr>
              <a:t>份，然后根据</a:t>
            </a:r>
            <a:r>
              <a:rPr lang="en" altLang="zh-CN" sz="1200" kern="1200" dirty="0">
                <a:solidFill>
                  <a:schemeClr val="tx1"/>
                </a:solidFill>
                <a:effectLst/>
                <a:latin typeface="+mn-lt"/>
                <a:ea typeface="+mn-ea"/>
                <a:cs typeface="+mn-cs"/>
              </a:rPr>
              <a:t>H</a:t>
            </a:r>
            <a:r>
              <a:rPr lang="zh-CN" altLang="en-US" sz="1200" kern="1200" dirty="0">
                <a:solidFill>
                  <a:schemeClr val="tx1"/>
                </a:solidFill>
                <a:effectLst/>
                <a:latin typeface="+mn-lt"/>
                <a:ea typeface="+mn-ea"/>
                <a:cs typeface="+mn-cs"/>
              </a:rPr>
              <a:t>中第</a:t>
            </a:r>
            <a:r>
              <a:rPr lang="en" altLang="zh-CN" sz="1200" kern="1200" dirty="0">
                <a:solidFill>
                  <a:schemeClr val="tx1"/>
                </a:solidFill>
                <a:effectLst/>
                <a:latin typeface="+mn-lt"/>
                <a:ea typeface="+mn-ea"/>
                <a:cs typeface="+mn-cs"/>
              </a:rPr>
              <a:t>N</a:t>
            </a:r>
            <a:r>
              <a:rPr lang="zh-CN" altLang="en-US" sz="1200" kern="1200" dirty="0">
                <a:solidFill>
                  <a:schemeClr val="tx1"/>
                </a:solidFill>
                <a:effectLst/>
                <a:latin typeface="+mn-lt"/>
                <a:ea typeface="+mn-ea"/>
                <a:cs typeface="+mn-cs"/>
              </a:rPr>
              <a:t>个</a:t>
            </a:r>
            <a:r>
              <a:rPr lang="en" altLang="zh-CN" sz="1200" kern="1200" dirty="0" err="1">
                <a:solidFill>
                  <a:schemeClr val="tx1"/>
                </a:solidFill>
                <a:effectLst/>
                <a:latin typeface="+mn-lt"/>
                <a:ea typeface="+mn-ea"/>
                <a:cs typeface="+mn-cs"/>
              </a:rPr>
              <a:t>Tryte</a:t>
            </a:r>
            <a:r>
              <a:rPr lang="zh-CN" altLang="en-US" sz="1200" kern="1200" dirty="0">
                <a:solidFill>
                  <a:schemeClr val="tx1"/>
                </a:solidFill>
                <a:effectLst/>
                <a:latin typeface="+mn-lt"/>
                <a:ea typeface="+mn-ea"/>
                <a:cs typeface="+mn-cs"/>
              </a:rPr>
              <a:t>的值来计算签名的第</a:t>
            </a:r>
            <a:r>
              <a:rPr lang="en" altLang="zh-CN" sz="1200" kern="1200" dirty="0">
                <a:solidFill>
                  <a:schemeClr val="tx1"/>
                </a:solidFill>
                <a:effectLst/>
                <a:latin typeface="+mn-lt"/>
                <a:ea typeface="+mn-ea"/>
                <a:cs typeface="+mn-cs"/>
              </a:rPr>
              <a:t>N</a:t>
            </a:r>
            <a:r>
              <a:rPr lang="zh-CN" altLang="en-US" sz="1200" kern="1200" dirty="0">
                <a:solidFill>
                  <a:schemeClr val="tx1"/>
                </a:solidFill>
                <a:effectLst/>
                <a:latin typeface="+mn-lt"/>
                <a:ea typeface="+mn-ea"/>
                <a:cs typeface="+mn-cs"/>
              </a:rPr>
              <a:t>份的</a:t>
            </a:r>
            <a:r>
              <a:rPr lang="en" altLang="zh-CN" sz="1200" kern="1200" dirty="0">
                <a:solidFill>
                  <a:schemeClr val="tx1"/>
                </a:solidFill>
                <a:effectLst/>
                <a:latin typeface="+mn-lt"/>
                <a:ea typeface="+mn-ea"/>
                <a:cs typeface="+mn-cs"/>
              </a:rPr>
              <a:t>hash</a:t>
            </a:r>
            <a:r>
              <a:rPr lang="zh-CN" altLang="en-US" sz="1200" kern="1200" dirty="0">
                <a:solidFill>
                  <a:schemeClr val="tx1"/>
                </a:solidFill>
                <a:effectLst/>
                <a:latin typeface="+mn-lt"/>
                <a:ea typeface="+mn-ea"/>
                <a:cs typeface="+mn-cs"/>
              </a:rPr>
              <a:t>次数</a:t>
            </a:r>
            <a:r>
              <a:rPr lang="en" altLang="zh-CN" sz="1200" kern="1200" dirty="0">
                <a:solidFill>
                  <a:schemeClr val="tx1"/>
                </a:solidFill>
                <a:effectLst/>
                <a:latin typeface="+mn-lt"/>
                <a:ea typeface="+mn-ea"/>
                <a:cs typeface="+mn-cs"/>
              </a:rPr>
              <a:t>Nj</a:t>
            </a:r>
            <a:r>
              <a:rPr lang="zh-CN" altLang="e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计算方式如下</a:t>
            </a:r>
            <a:br>
              <a:rPr lang="zh-CN" altLang="en-US" dirty="0"/>
            </a:br>
            <a:r>
              <a:rPr lang="en" altLang="zh-CN" sz="1200" kern="1200" dirty="0">
                <a:solidFill>
                  <a:schemeClr val="tx1"/>
                </a:solidFill>
                <a:effectLst/>
                <a:latin typeface="+mn-lt"/>
                <a:ea typeface="+mn-ea"/>
                <a:cs typeface="+mn-cs"/>
              </a:rPr>
              <a:t>Ni = 13 + </a:t>
            </a:r>
            <a:r>
              <a:rPr lang="en" altLang="zh-CN" sz="1200" kern="1200" dirty="0" err="1">
                <a:solidFill>
                  <a:schemeClr val="tx1"/>
                </a:solidFill>
                <a:effectLst/>
                <a:latin typeface="+mn-lt"/>
                <a:ea typeface="+mn-ea"/>
                <a:cs typeface="+mn-cs"/>
              </a:rPr>
              <a:t>TtoD</a:t>
            </a:r>
            <a:r>
              <a:rPr lang="en" altLang="zh-CN" sz="1200" kern="1200" dirty="0">
                <a:solidFill>
                  <a:schemeClr val="tx1"/>
                </a:solidFill>
                <a:effectLst/>
                <a:latin typeface="+mn-lt"/>
                <a:ea typeface="+mn-ea"/>
                <a:cs typeface="+mn-cs"/>
              </a:rPr>
              <a:t>(H[N])</a:t>
            </a:r>
          </a:p>
          <a:p>
            <a:pPr fontAlgn="base"/>
            <a:r>
              <a:rPr lang="zh-CN" altLang="en" sz="1200" kern="1200" dirty="0">
                <a:solidFill>
                  <a:schemeClr val="tx1"/>
                </a:solidFill>
                <a:effectLst/>
                <a:latin typeface="+mn-lt"/>
                <a:ea typeface="+mn-ea"/>
                <a:cs typeface="+mn-cs"/>
              </a:rPr>
              <a:t>之后</a:t>
            </a:r>
            <a:r>
              <a:rPr lang="zh-CN" altLang="en-US" sz="1200" kern="1200" dirty="0">
                <a:solidFill>
                  <a:schemeClr val="tx1"/>
                </a:solidFill>
                <a:effectLst/>
                <a:latin typeface="+mn-lt"/>
                <a:ea typeface="+mn-ea"/>
                <a:cs typeface="+mn-cs"/>
              </a:rPr>
              <a:t>再将</a:t>
            </a:r>
            <a:r>
              <a:rPr lang="en-US" altLang="zh-CN" sz="1200" kern="1200" dirty="0">
                <a:solidFill>
                  <a:schemeClr val="tx1"/>
                </a:solidFill>
                <a:effectLst/>
                <a:latin typeface="+mn-lt"/>
                <a:ea typeface="+mn-ea"/>
                <a:cs typeface="+mn-cs"/>
              </a:rPr>
              <a:t>Ni</a:t>
            </a:r>
            <a:r>
              <a:rPr lang="zh-CN" altLang="en-US" sz="1200" kern="1200" dirty="0">
                <a:solidFill>
                  <a:schemeClr val="tx1"/>
                </a:solidFill>
                <a:effectLst/>
                <a:latin typeface="+mn-lt"/>
                <a:ea typeface="+mn-ea"/>
                <a:cs typeface="+mn-cs"/>
              </a:rPr>
              <a:t>各部分拼接为摘要</a:t>
            </a:r>
            <a:r>
              <a:rPr lang="en-US" altLang="zh-CN" sz="1200" kern="1200" dirty="0">
                <a:solidFill>
                  <a:schemeClr val="tx1"/>
                </a:solidFill>
                <a:effectLst/>
                <a:latin typeface="+mn-lt"/>
                <a:ea typeface="+mn-ea"/>
                <a:cs typeface="+mn-cs"/>
              </a:rPr>
              <a:t>digest</a:t>
            </a:r>
            <a:r>
              <a:rPr lang="zh-CN" altLang="en-US" sz="1200" kern="1200" dirty="0">
                <a:solidFill>
                  <a:schemeClr val="tx1"/>
                </a:solidFill>
                <a:effectLst/>
                <a:latin typeface="+mn-lt"/>
                <a:ea typeface="+mn-ea"/>
                <a:cs typeface="+mn-cs"/>
              </a:rPr>
              <a:t>，拼接后</a:t>
            </a:r>
            <a:r>
              <a:rPr lang="en-US" altLang="zh-CN" sz="1200" kern="1200" dirty="0">
                <a:solidFill>
                  <a:schemeClr val="tx1"/>
                </a:solidFill>
                <a:effectLst/>
                <a:latin typeface="+mn-lt"/>
                <a:ea typeface="+mn-ea"/>
                <a:cs typeface="+mn-cs"/>
              </a:rPr>
              <a:t>hash</a:t>
            </a:r>
            <a:r>
              <a:rPr lang="zh-CN" altLang="en-US" sz="1200" kern="1200" dirty="0">
                <a:solidFill>
                  <a:schemeClr val="tx1"/>
                </a:solidFill>
                <a:effectLst/>
                <a:latin typeface="+mn-lt"/>
                <a:ea typeface="+mn-ea"/>
                <a:cs typeface="+mn-cs"/>
              </a:rPr>
              <a:t>两次得到公钥</a:t>
            </a:r>
            <a:endParaRPr lang="en" altLang="zh-CN" sz="120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当签名值正确时我们验证过后得到的</a:t>
            </a:r>
            <a:r>
              <a:rPr lang="en" altLang="zh-CN" sz="1200" b="0" i="0" kern="1200" dirty="0">
                <a:solidFill>
                  <a:schemeClr val="tx1"/>
                </a:solidFill>
                <a:effectLst/>
                <a:latin typeface="+mn-lt"/>
                <a:ea typeface="+mn-ea"/>
                <a:cs typeface="+mn-cs"/>
              </a:rPr>
              <a:t>digest</a:t>
            </a:r>
            <a:r>
              <a:rPr lang="zh-CN" altLang="en-US" sz="1200" b="0" i="0" kern="1200" dirty="0">
                <a:solidFill>
                  <a:schemeClr val="tx1"/>
                </a:solidFill>
                <a:effectLst/>
                <a:latin typeface="+mn-lt"/>
                <a:ea typeface="+mn-ea"/>
                <a:cs typeface="+mn-cs"/>
              </a:rPr>
              <a:t>就相当于把私钥</a:t>
            </a:r>
            <a:r>
              <a:rPr lang="en"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了</a:t>
            </a:r>
            <a:r>
              <a:rPr lang="en-US" altLang="zh-CN" sz="1200" b="0" i="0" kern="1200" dirty="0">
                <a:solidFill>
                  <a:schemeClr val="tx1"/>
                </a:solidFill>
                <a:effectLst/>
                <a:latin typeface="+mn-lt"/>
                <a:ea typeface="+mn-ea"/>
                <a:cs typeface="+mn-cs"/>
              </a:rPr>
              <a:t>26</a:t>
            </a:r>
            <a:r>
              <a:rPr lang="zh-CN" altLang="en-US" sz="1200" b="0" i="0" kern="1200" dirty="0">
                <a:solidFill>
                  <a:schemeClr val="tx1"/>
                </a:solidFill>
                <a:effectLst/>
                <a:latin typeface="+mn-lt"/>
                <a:ea typeface="+mn-ea"/>
                <a:cs typeface="+mn-cs"/>
              </a:rPr>
              <a:t>次后得来的，再</a:t>
            </a:r>
            <a:r>
              <a:rPr lang="en-US"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两次后与公钥比较即可验证（因为公钥本来就是私钥</a:t>
            </a:r>
            <a:r>
              <a:rPr lang="en-US" altLang="zh-CN" sz="1200" b="0" i="0" kern="1200" dirty="0">
                <a:solidFill>
                  <a:schemeClr val="tx1"/>
                </a:solidFill>
                <a:effectLst/>
                <a:latin typeface="+mn-lt"/>
                <a:ea typeface="+mn-ea"/>
                <a:cs typeface="+mn-cs"/>
              </a:rPr>
              <a:t>hash26</a:t>
            </a:r>
            <a:r>
              <a:rPr lang="zh-CN" altLang="en-US" sz="1200" b="0" i="0" kern="1200" dirty="0">
                <a:solidFill>
                  <a:schemeClr val="tx1"/>
                </a:solidFill>
                <a:effectLst/>
                <a:latin typeface="+mn-lt"/>
                <a:ea typeface="+mn-ea"/>
                <a:cs typeface="+mn-cs"/>
              </a:rPr>
              <a:t>次生成的摘要在</a:t>
            </a:r>
            <a:r>
              <a:rPr lang="en-US"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两次得来的）</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能抗量子计算的原因，</a:t>
            </a:r>
            <a:r>
              <a:rPr lang="en-US" altLang="zh-CN" sz="1200" b="0" i="0" kern="1200" dirty="0">
                <a:solidFill>
                  <a:schemeClr val="tx1"/>
                </a:solidFill>
                <a:effectLst/>
                <a:latin typeface="+mn-lt"/>
                <a:ea typeface="+mn-ea"/>
                <a:cs typeface="+mn-cs"/>
              </a:rPr>
              <a:t>hash</a:t>
            </a:r>
            <a:r>
              <a:rPr lang="zh-CN" altLang="en-US" sz="1200" b="0" i="0" kern="1200" dirty="0">
                <a:solidFill>
                  <a:schemeClr val="tx1"/>
                </a:solidFill>
                <a:effectLst/>
                <a:latin typeface="+mn-lt"/>
                <a:ea typeface="+mn-ea"/>
                <a:cs typeface="+mn-cs"/>
              </a:rPr>
              <a:t>次数足够多，密钥足够长（</a:t>
            </a:r>
            <a:r>
              <a:rPr lang="en-US" altLang="zh-CN" sz="1200" b="0" i="0" kern="1200" dirty="0">
                <a:solidFill>
                  <a:schemeClr val="tx1"/>
                </a:solidFill>
                <a:effectLst/>
                <a:latin typeface="+mn-lt"/>
                <a:ea typeface="+mn-ea"/>
                <a:cs typeface="+mn-cs"/>
              </a:rPr>
              <a:t>2187</a:t>
            </a:r>
            <a:r>
              <a:rPr lang="zh-CN" altLang="en-US" sz="1200" b="0" i="0" kern="1200" dirty="0">
                <a:solidFill>
                  <a:schemeClr val="tx1"/>
                </a:solidFill>
                <a:effectLst/>
                <a:latin typeface="+mn-lt"/>
                <a:ea typeface="+mn-ea"/>
                <a:cs typeface="+mn-cs"/>
              </a:rPr>
              <a:t>*安全等级个</a:t>
            </a:r>
            <a:r>
              <a:rPr lang="en-US" altLang="zh-CN" sz="1200" b="0" i="0" kern="1200" dirty="0" err="1">
                <a:solidFill>
                  <a:schemeClr val="tx1"/>
                </a:solidFill>
                <a:effectLst/>
                <a:latin typeface="+mn-lt"/>
                <a:ea typeface="+mn-ea"/>
                <a:cs typeface="+mn-cs"/>
              </a:rPr>
              <a:t>trytes</a:t>
            </a:r>
            <a:r>
              <a:rPr lang="zh-CN" altLang="en-US" sz="1200" b="0" i="0" kern="1200" dirty="0">
                <a:solidFill>
                  <a:schemeClr val="tx1"/>
                </a:solidFill>
                <a:effectLst/>
                <a:latin typeface="+mn-lt"/>
                <a:ea typeface="+mn-ea"/>
                <a:cs typeface="+mn-cs"/>
              </a:rPr>
              <a:t>）</a:t>
            </a:r>
            <a:br>
              <a:rPr lang="en" altLang="zh-CN" dirty="0"/>
            </a:br>
            <a:endParaRPr kumimoji="1" lang="zh-CN" altLang="en-US" dirty="0"/>
          </a:p>
        </p:txBody>
      </p:sp>
      <p:sp>
        <p:nvSpPr>
          <p:cNvPr id="4" name="灯片编号占位符 3"/>
          <p:cNvSpPr>
            <a:spLocks noGrp="1"/>
          </p:cNvSpPr>
          <p:nvPr>
            <p:ph type="sldNum" sz="quarter" idx="5"/>
          </p:nvPr>
        </p:nvSpPr>
        <p:spPr/>
        <p:txBody>
          <a:bodyPr/>
          <a:lstStyle/>
          <a:p>
            <a:fld id="{F1CB8912-F0BA-4AD8-8415-DA1F26BCB09F}" type="slidenum">
              <a:rPr lang="zh-CN" altLang="en-US" smtClean="0"/>
              <a:t>21</a:t>
            </a:fld>
            <a:endParaRPr lang="zh-CN" altLang="en-US"/>
          </a:p>
        </p:txBody>
      </p:sp>
    </p:spTree>
    <p:extLst>
      <p:ext uri="{BB962C8B-B14F-4D97-AF65-F5344CB8AC3E}">
        <p14:creationId xmlns:p14="http://schemas.microsoft.com/office/powerpoint/2010/main" val="15724764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22</a:t>
            </a:fld>
            <a:endParaRPr lang="zh-CN" altLang="en-US"/>
          </a:p>
        </p:txBody>
      </p:sp>
    </p:spTree>
    <p:extLst>
      <p:ext uri="{BB962C8B-B14F-4D97-AF65-F5344CB8AC3E}">
        <p14:creationId xmlns:p14="http://schemas.microsoft.com/office/powerpoint/2010/main" val="15332850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a:t>
            </a:fld>
            <a:endParaRPr lang="zh-CN" altLang="en-US"/>
          </a:p>
        </p:txBody>
      </p:sp>
    </p:spTree>
    <p:extLst>
      <p:ext uri="{BB962C8B-B14F-4D97-AF65-F5344CB8AC3E}">
        <p14:creationId xmlns:p14="http://schemas.microsoft.com/office/powerpoint/2010/main" val="4004014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4</a:t>
            </a:fld>
            <a:endParaRPr lang="zh-CN" altLang="en-US"/>
          </a:p>
        </p:txBody>
      </p:sp>
    </p:spTree>
    <p:extLst>
      <p:ext uri="{BB962C8B-B14F-4D97-AF65-F5344CB8AC3E}">
        <p14:creationId xmlns:p14="http://schemas.microsoft.com/office/powerpoint/2010/main" val="508136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5</a:t>
            </a:fld>
            <a:endParaRPr lang="zh-CN" altLang="en-US"/>
          </a:p>
        </p:txBody>
      </p:sp>
    </p:spTree>
    <p:extLst>
      <p:ext uri="{BB962C8B-B14F-4D97-AF65-F5344CB8AC3E}">
        <p14:creationId xmlns:p14="http://schemas.microsoft.com/office/powerpoint/2010/main" val="3696172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2018</a:t>
            </a:r>
            <a:r>
              <a:rPr lang="zh-CN" altLang="en-US" sz="1200" b="0" i="0" kern="1200" dirty="0">
                <a:solidFill>
                  <a:schemeClr val="tx1"/>
                </a:solidFill>
                <a:effectLst/>
                <a:latin typeface="+mn-lt"/>
                <a:ea typeface="+mn-ea"/>
                <a:cs typeface="+mn-cs"/>
              </a:rPr>
              <a:t>年，谷歌推出了</a:t>
            </a:r>
            <a:r>
              <a:rPr lang="en" altLang="zh-CN" sz="1200" b="0" i="0" kern="1200" dirty="0">
                <a:solidFill>
                  <a:schemeClr val="tx1"/>
                </a:solidFill>
                <a:effectLst/>
                <a:latin typeface="+mn-lt"/>
                <a:ea typeface="+mn-ea"/>
                <a:cs typeface="+mn-cs"/>
              </a:rPr>
              <a:t>Bristlecone</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一种新的拥有</a:t>
            </a:r>
            <a:r>
              <a:rPr lang="en-US" altLang="zh-CN" sz="1200" b="0" i="0" kern="1200" dirty="0">
                <a:solidFill>
                  <a:schemeClr val="tx1"/>
                </a:solidFill>
                <a:effectLst/>
                <a:latin typeface="+mn-lt"/>
                <a:ea typeface="+mn-ea"/>
                <a:cs typeface="+mn-cs"/>
              </a:rPr>
              <a:t>72</a:t>
            </a:r>
            <a:r>
              <a:rPr lang="zh-CN" altLang="en-US" sz="1200" b="0" i="0" kern="1200" dirty="0">
                <a:solidFill>
                  <a:schemeClr val="tx1"/>
                </a:solidFill>
                <a:effectLst/>
                <a:latin typeface="+mn-lt"/>
                <a:ea typeface="+mn-ea"/>
                <a:cs typeface="+mn-cs"/>
              </a:rPr>
              <a:t>量子位的量子计算芯片</a:t>
            </a:r>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6</a:t>
            </a:fld>
            <a:endParaRPr lang="zh-CN" altLang="en-US"/>
          </a:p>
        </p:txBody>
      </p:sp>
    </p:spTree>
    <p:extLst>
      <p:ext uri="{BB962C8B-B14F-4D97-AF65-F5344CB8AC3E}">
        <p14:creationId xmlns:p14="http://schemas.microsoft.com/office/powerpoint/2010/main" val="1789447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7</a:t>
            </a:fld>
            <a:endParaRPr lang="zh-CN" altLang="en-US"/>
          </a:p>
        </p:txBody>
      </p:sp>
    </p:spTree>
    <p:extLst>
      <p:ext uri="{BB962C8B-B14F-4D97-AF65-F5344CB8AC3E}">
        <p14:creationId xmlns:p14="http://schemas.microsoft.com/office/powerpoint/2010/main" val="11950688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表示</a:t>
            </a:r>
            <a:r>
              <a:rPr lang="en-US" altLang="zh-CN" dirty="0"/>
              <a:t>0</a:t>
            </a:r>
            <a:r>
              <a:rPr lang="zh-CN" altLang="en-US" dirty="0"/>
              <a:t> </a:t>
            </a:r>
            <a:r>
              <a:rPr lang="en-US" altLang="zh-CN" dirty="0"/>
              <a:t>|</a:t>
            </a:r>
            <a:r>
              <a:rPr lang="zh-CN" altLang="en-US" dirty="0"/>
              <a:t>表示</a:t>
            </a:r>
            <a:r>
              <a:rPr lang="en-US" altLang="zh-CN" dirty="0"/>
              <a:t>1</a:t>
            </a:r>
            <a:r>
              <a:rPr lang="zh-CN" altLang="en-US" dirty="0"/>
              <a:t>，</a:t>
            </a:r>
            <a:r>
              <a:rPr lang="en-US" altLang="zh-CN" dirty="0"/>
              <a:t>13</a:t>
            </a:r>
            <a:r>
              <a:rPr lang="zh-CN" altLang="en-US" dirty="0"/>
              <a:t>象限表示</a:t>
            </a:r>
            <a:r>
              <a:rPr lang="en-US" altLang="zh-CN" dirty="0"/>
              <a:t>1</a:t>
            </a:r>
            <a:r>
              <a:rPr lang="zh-CN" altLang="en-US" dirty="0"/>
              <a:t>，</a:t>
            </a:r>
            <a:r>
              <a:rPr lang="en-US" altLang="zh-CN" dirty="0"/>
              <a:t>24</a:t>
            </a:r>
            <a:r>
              <a:rPr lang="zh-CN" altLang="en-US" dirty="0"/>
              <a:t>象限表示</a:t>
            </a:r>
            <a:r>
              <a:rPr lang="en-US" altLang="zh-CN" dirty="0"/>
              <a:t>0</a:t>
            </a:r>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8</a:t>
            </a:fld>
            <a:endParaRPr lang="zh-CN" altLang="en-US"/>
          </a:p>
        </p:txBody>
      </p:sp>
    </p:spTree>
    <p:extLst>
      <p:ext uri="{BB962C8B-B14F-4D97-AF65-F5344CB8AC3E}">
        <p14:creationId xmlns:p14="http://schemas.microsoft.com/office/powerpoint/2010/main" val="1695410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发送者</a:t>
            </a:r>
            <a:r>
              <a:rPr lang="en" altLang="zh-CN" sz="1200" b="0" i="0" u="none" strike="noStrike" kern="1200" dirty="0">
                <a:solidFill>
                  <a:schemeClr val="tx1"/>
                </a:solidFill>
                <a:effectLst/>
                <a:latin typeface="+mn-lt"/>
                <a:ea typeface="+mn-ea"/>
                <a:cs typeface="+mn-cs"/>
              </a:rPr>
              <a:t>A</a:t>
            </a:r>
            <a:r>
              <a:rPr lang="zh-CN" altLang="en-US" sz="1200" b="0" i="0" u="none" strike="noStrike" kern="1200" dirty="0">
                <a:solidFill>
                  <a:schemeClr val="tx1"/>
                </a:solidFill>
                <a:effectLst/>
                <a:latin typeface="+mn-lt"/>
                <a:ea typeface="+mn-ea"/>
                <a:cs typeface="+mn-cs"/>
              </a:rPr>
              <a:t>随机选择一组光子（</a:t>
            </a:r>
            <a:r>
              <a:rPr lang="en-US" altLang="zh-CN" sz="1200" b="0" i="0" u="none" strike="noStrike" kern="1200" dirty="0">
                <a:solidFill>
                  <a:schemeClr val="tx1"/>
                </a:solidFill>
                <a:effectLst/>
                <a:latin typeface="+mn-lt"/>
                <a:ea typeface="+mn-ea"/>
                <a:cs typeface="+mn-cs"/>
              </a:rPr>
              <a:t>A</a:t>
            </a:r>
            <a:r>
              <a:rPr lang="zh-CN" altLang="en-US" sz="1200" b="0" i="0" u="none" strike="noStrike" kern="1200" dirty="0">
                <a:solidFill>
                  <a:schemeClr val="tx1"/>
                </a:solidFill>
                <a:effectLst/>
                <a:latin typeface="+mn-lt"/>
                <a:ea typeface="+mn-ea"/>
                <a:cs typeface="+mn-cs"/>
              </a:rPr>
              <a:t>自己调制出来的光子，</a:t>
            </a:r>
            <a:r>
              <a:rPr lang="en-US" altLang="zh-CN" sz="1200" b="0" i="0" u="none" strike="noStrike" kern="1200" dirty="0">
                <a:solidFill>
                  <a:schemeClr val="tx1"/>
                </a:solidFill>
                <a:effectLst/>
                <a:latin typeface="+mn-lt"/>
                <a:ea typeface="+mn-ea"/>
                <a:cs typeface="+mn-cs"/>
              </a:rPr>
              <a:t>A</a:t>
            </a:r>
            <a:r>
              <a:rPr lang="zh-CN" altLang="en-US" sz="1200" b="0" i="0" u="none" strike="noStrike" kern="1200" dirty="0">
                <a:solidFill>
                  <a:schemeClr val="tx1"/>
                </a:solidFill>
                <a:effectLst/>
                <a:latin typeface="+mn-lt"/>
                <a:ea typeface="+mn-ea"/>
                <a:cs typeface="+mn-cs"/>
              </a:rPr>
              <a:t>知道该组光子的偏振），然后发送给</a:t>
            </a:r>
            <a:r>
              <a:rPr lang="en" altLang="zh-CN" sz="1200" b="0" i="0" u="none" strike="noStrike" kern="1200" dirty="0">
                <a:solidFill>
                  <a:schemeClr val="tx1"/>
                </a:solidFill>
                <a:effectLst/>
                <a:latin typeface="+mn-lt"/>
                <a:ea typeface="+mn-ea"/>
                <a:cs typeface="+mn-cs"/>
              </a:rPr>
              <a:t>B</a:t>
            </a: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u="none" strike="noStrike" kern="1200" dirty="0">
                <a:solidFill>
                  <a:schemeClr val="tx1"/>
                </a:solidFill>
                <a:effectLst/>
                <a:latin typeface="+mn-lt"/>
                <a:ea typeface="+mn-ea"/>
                <a:cs typeface="+mn-cs"/>
              </a:rPr>
              <a:t>B</a:t>
            </a:r>
            <a:r>
              <a:rPr lang="zh-CN" altLang="en-US" sz="1200" b="0" i="0" u="none" strike="noStrike" kern="1200" dirty="0">
                <a:solidFill>
                  <a:schemeClr val="tx1"/>
                </a:solidFill>
                <a:effectLst/>
                <a:latin typeface="+mn-lt"/>
                <a:ea typeface="+mn-ea"/>
                <a:cs typeface="+mn-cs"/>
              </a:rPr>
              <a:t>会自己先对每一位选择检测器检测，之后</a:t>
            </a:r>
            <a:r>
              <a:rPr lang="en" altLang="zh-CN" sz="1200" b="0" i="0" u="none" strike="noStrike" kern="1200" dirty="0">
                <a:solidFill>
                  <a:schemeClr val="tx1"/>
                </a:solidFill>
                <a:effectLst/>
                <a:latin typeface="+mn-lt"/>
                <a:ea typeface="+mn-ea"/>
                <a:cs typeface="+mn-cs"/>
              </a:rPr>
              <a:t>B</a:t>
            </a:r>
            <a:r>
              <a:rPr lang="zh-CN" altLang="en-US" sz="1200" b="0" i="0" u="none" strike="noStrike" kern="1200" dirty="0">
                <a:solidFill>
                  <a:schemeClr val="tx1"/>
                </a:solidFill>
                <a:effectLst/>
                <a:latin typeface="+mn-lt"/>
                <a:ea typeface="+mn-ea"/>
                <a:cs typeface="+mn-cs"/>
              </a:rPr>
              <a:t>告诉</a:t>
            </a:r>
            <a:r>
              <a:rPr lang="en" altLang="zh-CN" sz="1200" b="0" i="0" u="none" strike="noStrike" kern="1200" dirty="0">
                <a:solidFill>
                  <a:schemeClr val="tx1"/>
                </a:solidFill>
                <a:effectLst/>
                <a:latin typeface="+mn-lt"/>
                <a:ea typeface="+mn-ea"/>
                <a:cs typeface="+mn-cs"/>
              </a:rPr>
              <a:t>A</a:t>
            </a:r>
            <a:r>
              <a:rPr lang="zh-CN" altLang="en" sz="1200" b="0" i="0" u="none" strike="noStrike" kern="1200" dirty="0">
                <a:solidFill>
                  <a:schemeClr val="tx1"/>
                </a:solidFill>
                <a:effectLst/>
                <a:latin typeface="+mn-lt"/>
                <a:ea typeface="+mn-ea"/>
                <a:cs typeface="+mn-cs"/>
              </a:rPr>
              <a:t>自己</a:t>
            </a:r>
            <a:r>
              <a:rPr lang="zh-CN" altLang="en-US" sz="1200" b="0" i="0" u="none" strike="noStrike" kern="1200" dirty="0">
                <a:solidFill>
                  <a:schemeClr val="tx1"/>
                </a:solidFill>
                <a:effectLst/>
                <a:latin typeface="+mn-lt"/>
                <a:ea typeface="+mn-ea"/>
                <a:cs typeface="+mn-cs"/>
              </a:rPr>
              <a:t>分别依次使用的检测器方案，然后</a:t>
            </a:r>
            <a:r>
              <a:rPr lang="en" altLang="zh-CN" sz="1200" b="0" i="0" u="none" strike="noStrike" kern="1200" dirty="0">
                <a:solidFill>
                  <a:schemeClr val="tx1"/>
                </a:solidFill>
                <a:effectLst/>
                <a:latin typeface="+mn-lt"/>
                <a:ea typeface="+mn-ea"/>
                <a:cs typeface="+mn-cs"/>
              </a:rPr>
              <a:t>A</a:t>
            </a:r>
            <a:r>
              <a:rPr lang="zh-CN" altLang="en-US" sz="1200" b="0" i="0" u="none" strike="noStrike" kern="1200" dirty="0">
                <a:solidFill>
                  <a:schemeClr val="tx1"/>
                </a:solidFill>
                <a:effectLst/>
                <a:latin typeface="+mn-lt"/>
                <a:ea typeface="+mn-ea"/>
                <a:cs typeface="+mn-cs"/>
              </a:rPr>
              <a:t>回复给</a:t>
            </a:r>
            <a:r>
              <a:rPr lang="en" altLang="zh-CN" sz="1200" b="0" i="0" u="none" strike="noStrike" kern="1200" dirty="0">
                <a:solidFill>
                  <a:schemeClr val="tx1"/>
                </a:solidFill>
                <a:effectLst/>
                <a:latin typeface="+mn-lt"/>
                <a:ea typeface="+mn-ea"/>
                <a:cs typeface="+mn-cs"/>
              </a:rPr>
              <a:t>B</a:t>
            </a:r>
            <a:r>
              <a:rPr lang="zh-CN" altLang="en-US" sz="1200" b="0" i="0" u="none" strike="noStrike" kern="1200" dirty="0">
                <a:solidFill>
                  <a:schemeClr val="tx1"/>
                </a:solidFill>
                <a:effectLst/>
                <a:latin typeface="+mn-lt"/>
                <a:ea typeface="+mn-ea"/>
                <a:cs typeface="+mn-cs"/>
              </a:rPr>
              <a:t>自己哪些猜对了，哪些猜错了，两方共同舍弃掉猜错的密钥，之后将猜对的作为一次性密码术的密钥。然后利用绝对安全的一次性密码术进行通信（一次性密码术最大的障碍就是密钥分配的问题）</a:t>
            </a:r>
          </a:p>
          <a:p>
            <a:r>
              <a:rPr lang="en-US" altLang="zh-CN" dirty="0"/>
              <a:t>B</a:t>
            </a:r>
            <a:r>
              <a:rPr lang="zh-CN" altLang="en-US" dirty="0"/>
              <a:t>只有收到了光子才会告诉</a:t>
            </a:r>
            <a:r>
              <a:rPr lang="en-US" altLang="zh-CN" dirty="0"/>
              <a:t>A</a:t>
            </a:r>
            <a:r>
              <a:rPr lang="zh-CN" altLang="en-US" dirty="0"/>
              <a:t>自己的检测器方案，因此保证了光子不会泄露</a:t>
            </a:r>
          </a:p>
        </p:txBody>
      </p:sp>
      <p:sp>
        <p:nvSpPr>
          <p:cNvPr id="4" name="灯片编号占位符 3"/>
          <p:cNvSpPr>
            <a:spLocks noGrp="1"/>
          </p:cNvSpPr>
          <p:nvPr>
            <p:ph type="sldNum" sz="quarter" idx="10"/>
          </p:nvPr>
        </p:nvSpPr>
        <p:spPr/>
        <p:txBody>
          <a:bodyPr/>
          <a:lstStyle/>
          <a:p>
            <a:fld id="{F1CB8912-F0BA-4AD8-8415-DA1F26BCB09F}" type="slidenum">
              <a:rPr lang="zh-CN" altLang="en-US" smtClean="0"/>
              <a:t>9</a:t>
            </a:fld>
            <a:endParaRPr lang="zh-CN" altLang="en-US"/>
          </a:p>
        </p:txBody>
      </p:sp>
    </p:spTree>
    <p:extLst>
      <p:ext uri="{BB962C8B-B14F-4D97-AF65-F5344CB8AC3E}">
        <p14:creationId xmlns:p14="http://schemas.microsoft.com/office/powerpoint/2010/main" val="24255481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2EC5D418-970F-4C7F-9452-AEC5956F87CE}" type="slidenum">
              <a:rPr lang="zh-CN" altLang="en-US" smtClean="0"/>
              <a:pPr/>
              <a:t>‹#›</a:t>
            </a:fld>
            <a:endParaRPr lang="zh-CN" altLang="en-US" dirty="0"/>
          </a:p>
        </p:txBody>
      </p:sp>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749123" y="6350865"/>
            <a:ext cx="449351" cy="449351"/>
          </a:xfrm>
          <a:prstGeom prst="rect">
            <a:avLst/>
          </a:prstGeom>
        </p:spPr>
      </p:pic>
    </p:spTree>
    <p:extLst>
      <p:ext uri="{BB962C8B-B14F-4D97-AF65-F5344CB8AC3E}">
        <p14:creationId xmlns:p14="http://schemas.microsoft.com/office/powerpoint/2010/main" val="2489559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2960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2EC5D418-970F-4C7F-9452-AEC5956F87CE}" type="slidenum">
              <a:rPr lang="zh-CN" altLang="en-US" smtClean="0"/>
              <a:pPr/>
              <a:t>‹#›</a:t>
            </a:fld>
            <a:endParaRPr lang="zh-CN" altLang="en-US" dirty="0"/>
          </a:p>
        </p:txBody>
      </p:sp>
    </p:spTree>
    <p:extLst>
      <p:ext uri="{BB962C8B-B14F-4D97-AF65-F5344CB8AC3E}">
        <p14:creationId xmlns:p14="http://schemas.microsoft.com/office/powerpoint/2010/main" val="1697786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2_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灯片编号占位符 2"/>
          <p:cNvSpPr>
            <a:spLocks noGrp="1"/>
          </p:cNvSpPr>
          <p:nvPr>
            <p:ph type="sldNum" sz="quarter" idx="10"/>
          </p:nvPr>
        </p:nvSpPr>
        <p:spPr/>
        <p:txBody>
          <a:bodyPr/>
          <a:lstStyle/>
          <a:p>
            <a:fld id="{2EC5D418-970F-4C7F-9452-AEC5956F87CE}" type="slidenum">
              <a:rPr lang="zh-CN" altLang="en-US" smtClean="0"/>
              <a:pPr/>
              <a:t>‹#›</a:t>
            </a:fld>
            <a:endParaRPr lang="zh-CN" altLang="en-US" dirty="0"/>
          </a:p>
        </p:txBody>
      </p:sp>
    </p:spTree>
    <p:extLst>
      <p:ext uri="{BB962C8B-B14F-4D97-AF65-F5344CB8AC3E}">
        <p14:creationId xmlns:p14="http://schemas.microsoft.com/office/powerpoint/2010/main" val="395328242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CFCFC"/>
        </a:solidFill>
        <a:effectLst/>
      </p:bgPr>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
        <p:nvSpPr>
          <p:cNvPr id="14" name="灯片编号占位符 13"/>
          <p:cNvSpPr>
            <a:spLocks noGrp="1"/>
          </p:cNvSpPr>
          <p:nvPr>
            <p:ph type="sldNum" sz="quarter" idx="4"/>
          </p:nvPr>
        </p:nvSpPr>
        <p:spPr>
          <a:xfrm>
            <a:off x="8829671" y="6392977"/>
            <a:ext cx="2743200" cy="365125"/>
          </a:xfrm>
          <a:prstGeom prst="rect">
            <a:avLst/>
          </a:prstGeom>
        </p:spPr>
        <p:txBody>
          <a:bodyPr vert="horz" lIns="91440" tIns="45720" rIns="91440" bIns="45720" rtlCol="0" anchor="ctr"/>
          <a:lstStyle>
            <a:lvl1pPr algn="r">
              <a:defRPr sz="1600" b="1">
                <a:solidFill>
                  <a:srgbClr val="C00000"/>
                </a:solidFill>
              </a:defRPr>
            </a:lvl1pPr>
          </a:lstStyle>
          <a:p>
            <a:fld id="{2EC5D418-970F-4C7F-9452-AEC5956F87CE}" type="slidenum">
              <a:rPr lang="zh-CN" altLang="en-US" smtClean="0"/>
              <a:pPr/>
              <a:t>‹#›</a:t>
            </a:fld>
            <a:endParaRPr lang="zh-CN" altLang="en-US" dirty="0"/>
          </a:p>
        </p:txBody>
      </p:sp>
    </p:spTree>
    <p:extLst>
      <p:ext uri="{BB962C8B-B14F-4D97-AF65-F5344CB8AC3E}">
        <p14:creationId xmlns:p14="http://schemas.microsoft.com/office/powerpoint/2010/main" val="3337063809"/>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5"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5.jp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1936709" y="663195"/>
            <a:ext cx="3744766" cy="4660752"/>
          </a:xfrm>
          <a:custGeom>
            <a:avLst/>
            <a:gdLst>
              <a:gd name="connsiteX0" fmla="*/ 4143589 w 4175818"/>
              <a:gd name="connsiteY0" fmla="*/ 1926265 h 4660752"/>
              <a:gd name="connsiteX1" fmla="*/ 4159704 w 4175818"/>
              <a:gd name="connsiteY1" fmla="*/ 1910151 h 4660752"/>
              <a:gd name="connsiteX2" fmla="*/ 4175818 w 4175818"/>
              <a:gd name="connsiteY2" fmla="*/ 1926265 h 4660752"/>
              <a:gd name="connsiteX3" fmla="*/ 0 w 4175818"/>
              <a:gd name="connsiteY3" fmla="*/ 969868 h 4660752"/>
              <a:gd name="connsiteX4" fmla="*/ 2734487 w 4175818"/>
              <a:gd name="connsiteY4" fmla="*/ 969868 h 4660752"/>
              <a:gd name="connsiteX5" fmla="*/ 2734487 w 4175818"/>
              <a:gd name="connsiteY5" fmla="*/ 0 h 4660752"/>
              <a:gd name="connsiteX6" fmla="*/ 3744766 w 4175818"/>
              <a:gd name="connsiteY6" fmla="*/ 0 h 4660752"/>
              <a:gd name="connsiteX7" fmla="*/ 2997159 w 4175818"/>
              <a:gd name="connsiteY7" fmla="*/ 747607 h 4660752"/>
              <a:gd name="connsiteX8" fmla="*/ 3847271 w 4175818"/>
              <a:gd name="connsiteY8" fmla="*/ 1597719 h 4660752"/>
              <a:gd name="connsiteX9" fmla="*/ 2621466 w 4175818"/>
              <a:gd name="connsiteY9" fmla="*/ 2823524 h 4660752"/>
              <a:gd name="connsiteX10" fmla="*/ 2933899 w 4175818"/>
              <a:gd name="connsiteY10" fmla="*/ 3135956 h 4660752"/>
              <a:gd name="connsiteX11" fmla="*/ 3690884 w 4175818"/>
              <a:gd name="connsiteY11" fmla="*/ 2378971 h 4660752"/>
              <a:gd name="connsiteX12" fmla="*/ 3690884 w 4175818"/>
              <a:gd name="connsiteY12" fmla="*/ 4660752 h 4660752"/>
              <a:gd name="connsiteX13" fmla="*/ 0 w 4175818"/>
              <a:gd name="connsiteY13" fmla="*/ 4660752 h 4660752"/>
              <a:gd name="connsiteX0" fmla="*/ 4175818 w 4175818"/>
              <a:gd name="connsiteY0" fmla="*/ 1926265 h 4660752"/>
              <a:gd name="connsiteX1" fmla="*/ 4159704 w 4175818"/>
              <a:gd name="connsiteY1" fmla="*/ 1910151 h 4660752"/>
              <a:gd name="connsiteX2" fmla="*/ 4175818 w 4175818"/>
              <a:gd name="connsiteY2" fmla="*/ 1926265 h 4660752"/>
              <a:gd name="connsiteX3" fmla="*/ 0 w 4175818"/>
              <a:gd name="connsiteY3" fmla="*/ 969868 h 4660752"/>
              <a:gd name="connsiteX4" fmla="*/ 2734487 w 4175818"/>
              <a:gd name="connsiteY4" fmla="*/ 969868 h 4660752"/>
              <a:gd name="connsiteX5" fmla="*/ 2734487 w 4175818"/>
              <a:gd name="connsiteY5" fmla="*/ 0 h 4660752"/>
              <a:gd name="connsiteX6" fmla="*/ 3744766 w 4175818"/>
              <a:gd name="connsiteY6" fmla="*/ 0 h 4660752"/>
              <a:gd name="connsiteX7" fmla="*/ 2997159 w 4175818"/>
              <a:gd name="connsiteY7" fmla="*/ 747607 h 4660752"/>
              <a:gd name="connsiteX8" fmla="*/ 3847271 w 4175818"/>
              <a:gd name="connsiteY8" fmla="*/ 1597719 h 4660752"/>
              <a:gd name="connsiteX9" fmla="*/ 2621466 w 4175818"/>
              <a:gd name="connsiteY9" fmla="*/ 2823524 h 4660752"/>
              <a:gd name="connsiteX10" fmla="*/ 2933899 w 4175818"/>
              <a:gd name="connsiteY10" fmla="*/ 3135956 h 4660752"/>
              <a:gd name="connsiteX11" fmla="*/ 3690884 w 4175818"/>
              <a:gd name="connsiteY11" fmla="*/ 2378971 h 4660752"/>
              <a:gd name="connsiteX12" fmla="*/ 3690884 w 4175818"/>
              <a:gd name="connsiteY12" fmla="*/ 4660752 h 4660752"/>
              <a:gd name="connsiteX13" fmla="*/ 0 w 4175818"/>
              <a:gd name="connsiteY13" fmla="*/ 4660752 h 4660752"/>
              <a:gd name="connsiteX14" fmla="*/ 0 w 4175818"/>
              <a:gd name="connsiteY14"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2621466 w 3847271"/>
              <a:gd name="connsiteY6" fmla="*/ 2823524 h 4660752"/>
              <a:gd name="connsiteX7" fmla="*/ 2933899 w 3847271"/>
              <a:gd name="connsiteY7" fmla="*/ 3135956 h 4660752"/>
              <a:gd name="connsiteX8" fmla="*/ 3690884 w 3847271"/>
              <a:gd name="connsiteY8" fmla="*/ 2378971 h 4660752"/>
              <a:gd name="connsiteX9" fmla="*/ 3690884 w 3847271"/>
              <a:gd name="connsiteY9" fmla="*/ 4660752 h 4660752"/>
              <a:gd name="connsiteX10" fmla="*/ 0 w 3847271"/>
              <a:gd name="connsiteY10" fmla="*/ 4660752 h 4660752"/>
              <a:gd name="connsiteX11" fmla="*/ 0 w 3847271"/>
              <a:gd name="connsiteY11"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2933899 w 3847271"/>
              <a:gd name="connsiteY6" fmla="*/ 3135956 h 4660752"/>
              <a:gd name="connsiteX7" fmla="*/ 3690884 w 3847271"/>
              <a:gd name="connsiteY7" fmla="*/ 2378971 h 4660752"/>
              <a:gd name="connsiteX8" fmla="*/ 3690884 w 3847271"/>
              <a:gd name="connsiteY8" fmla="*/ 4660752 h 4660752"/>
              <a:gd name="connsiteX9" fmla="*/ 0 w 3847271"/>
              <a:gd name="connsiteY9" fmla="*/ 4660752 h 4660752"/>
              <a:gd name="connsiteX10" fmla="*/ 0 w 3847271"/>
              <a:gd name="connsiteY10"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3690884 w 3847271"/>
              <a:gd name="connsiteY6" fmla="*/ 2378971 h 4660752"/>
              <a:gd name="connsiteX7" fmla="*/ 3690884 w 3847271"/>
              <a:gd name="connsiteY7" fmla="*/ 4660752 h 4660752"/>
              <a:gd name="connsiteX8" fmla="*/ 0 w 3847271"/>
              <a:gd name="connsiteY8" fmla="*/ 4660752 h 4660752"/>
              <a:gd name="connsiteX9" fmla="*/ 0 w 3847271"/>
              <a:gd name="connsiteY9"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3847271 w 3847271"/>
              <a:gd name="connsiteY4" fmla="*/ 1597719 h 4660752"/>
              <a:gd name="connsiteX5" fmla="*/ 3690884 w 3847271"/>
              <a:gd name="connsiteY5" fmla="*/ 2378971 h 4660752"/>
              <a:gd name="connsiteX6" fmla="*/ 3690884 w 3847271"/>
              <a:gd name="connsiteY6" fmla="*/ 4660752 h 4660752"/>
              <a:gd name="connsiteX7" fmla="*/ 0 w 3847271"/>
              <a:gd name="connsiteY7" fmla="*/ 4660752 h 4660752"/>
              <a:gd name="connsiteX8" fmla="*/ 0 w 3847271"/>
              <a:gd name="connsiteY8" fmla="*/ 969868 h 4660752"/>
              <a:gd name="connsiteX0" fmla="*/ 3847271 w 3938711"/>
              <a:gd name="connsiteY0" fmla="*/ 1597719 h 4660752"/>
              <a:gd name="connsiteX1" fmla="*/ 3690884 w 3938711"/>
              <a:gd name="connsiteY1" fmla="*/ 2378971 h 4660752"/>
              <a:gd name="connsiteX2" fmla="*/ 3690884 w 3938711"/>
              <a:gd name="connsiteY2" fmla="*/ 4660752 h 4660752"/>
              <a:gd name="connsiteX3" fmla="*/ 0 w 3938711"/>
              <a:gd name="connsiteY3" fmla="*/ 4660752 h 4660752"/>
              <a:gd name="connsiteX4" fmla="*/ 0 w 3938711"/>
              <a:gd name="connsiteY4" fmla="*/ 969868 h 4660752"/>
              <a:gd name="connsiteX5" fmla="*/ 2734487 w 3938711"/>
              <a:gd name="connsiteY5" fmla="*/ 969868 h 4660752"/>
              <a:gd name="connsiteX6" fmla="*/ 2734487 w 3938711"/>
              <a:gd name="connsiteY6" fmla="*/ 0 h 4660752"/>
              <a:gd name="connsiteX7" fmla="*/ 3744766 w 3938711"/>
              <a:gd name="connsiteY7" fmla="*/ 0 h 4660752"/>
              <a:gd name="connsiteX8" fmla="*/ 3938711 w 3938711"/>
              <a:gd name="connsiteY8" fmla="*/ 1689159 h 4660752"/>
              <a:gd name="connsiteX0" fmla="*/ 3847271 w 3847271"/>
              <a:gd name="connsiteY0" fmla="*/ 1597719 h 4660752"/>
              <a:gd name="connsiteX1" fmla="*/ 3690884 w 3847271"/>
              <a:gd name="connsiteY1" fmla="*/ 2378971 h 4660752"/>
              <a:gd name="connsiteX2" fmla="*/ 3690884 w 3847271"/>
              <a:gd name="connsiteY2" fmla="*/ 4660752 h 4660752"/>
              <a:gd name="connsiteX3" fmla="*/ 0 w 3847271"/>
              <a:gd name="connsiteY3" fmla="*/ 4660752 h 4660752"/>
              <a:gd name="connsiteX4" fmla="*/ 0 w 3847271"/>
              <a:gd name="connsiteY4" fmla="*/ 969868 h 4660752"/>
              <a:gd name="connsiteX5" fmla="*/ 2734487 w 3847271"/>
              <a:gd name="connsiteY5" fmla="*/ 969868 h 4660752"/>
              <a:gd name="connsiteX6" fmla="*/ 2734487 w 3847271"/>
              <a:gd name="connsiteY6" fmla="*/ 0 h 4660752"/>
              <a:gd name="connsiteX7" fmla="*/ 3744766 w 3847271"/>
              <a:gd name="connsiteY7" fmla="*/ 0 h 4660752"/>
              <a:gd name="connsiteX0" fmla="*/ 3690884 w 3744766"/>
              <a:gd name="connsiteY0" fmla="*/ 2378971 h 4660752"/>
              <a:gd name="connsiteX1" fmla="*/ 3690884 w 3744766"/>
              <a:gd name="connsiteY1" fmla="*/ 4660752 h 4660752"/>
              <a:gd name="connsiteX2" fmla="*/ 0 w 3744766"/>
              <a:gd name="connsiteY2" fmla="*/ 4660752 h 4660752"/>
              <a:gd name="connsiteX3" fmla="*/ 0 w 3744766"/>
              <a:gd name="connsiteY3" fmla="*/ 969868 h 4660752"/>
              <a:gd name="connsiteX4" fmla="*/ 2734487 w 3744766"/>
              <a:gd name="connsiteY4" fmla="*/ 969868 h 4660752"/>
              <a:gd name="connsiteX5" fmla="*/ 2734487 w 3744766"/>
              <a:gd name="connsiteY5" fmla="*/ 0 h 4660752"/>
              <a:gd name="connsiteX6" fmla="*/ 3744766 w 3744766"/>
              <a:gd name="connsiteY6" fmla="*/ 0 h 4660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4766" h="4660752">
                <a:moveTo>
                  <a:pt x="3690884" y="2378971"/>
                </a:moveTo>
                <a:lnTo>
                  <a:pt x="3690884" y="4660752"/>
                </a:lnTo>
                <a:lnTo>
                  <a:pt x="0" y="4660752"/>
                </a:lnTo>
                <a:lnTo>
                  <a:pt x="0" y="969868"/>
                </a:lnTo>
                <a:lnTo>
                  <a:pt x="2734487" y="969868"/>
                </a:lnTo>
                <a:lnTo>
                  <a:pt x="2734487" y="0"/>
                </a:lnTo>
                <a:lnTo>
                  <a:pt x="3744766" y="0"/>
                </a:lnTo>
              </a:path>
            </a:pathLst>
          </a:cu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827535" y="3021914"/>
            <a:ext cx="6120551" cy="1446550"/>
          </a:xfrm>
          <a:prstGeom prst="rect">
            <a:avLst/>
          </a:prstGeom>
          <a:noFill/>
        </p:spPr>
        <p:txBody>
          <a:bodyPr wrap="square" rtlCol="0">
            <a:spAutoFit/>
            <a:scene3d>
              <a:camera prst="orthographicFront"/>
              <a:lightRig rig="threePt" dir="t"/>
            </a:scene3d>
            <a:sp3d contourW="12700"/>
          </a:bodyPr>
          <a:lstStyle/>
          <a:p>
            <a:r>
              <a:rPr lang="zh-CN" altLang="en-US"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量子密码</a:t>
            </a:r>
            <a:r>
              <a:rPr lang="en-US" altLang="zh-CN"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&amp;</a:t>
            </a:r>
            <a:r>
              <a:rPr lang="zh-CN" altLang="en-US"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后量子密码</a:t>
            </a:r>
            <a:r>
              <a:rPr lang="en-US" altLang="zh-CN"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&amp;WOTS</a:t>
            </a:r>
            <a:endParaRPr lang="zh-CN" altLang="en-US"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endParaRPr>
          </a:p>
        </p:txBody>
      </p:sp>
      <p:sp>
        <p:nvSpPr>
          <p:cNvPr id="10" name="文本框 9"/>
          <p:cNvSpPr txBox="1"/>
          <p:nvPr/>
        </p:nvSpPr>
        <p:spPr>
          <a:xfrm>
            <a:off x="4852359" y="2802666"/>
            <a:ext cx="1204634" cy="307777"/>
          </a:xfrm>
          <a:prstGeom prst="rect">
            <a:avLst/>
          </a:prstGeom>
          <a:noFill/>
        </p:spPr>
        <p:txBody>
          <a:bodyPr wrap="square" rtlCol="0">
            <a:spAutoFit/>
            <a:scene3d>
              <a:camera prst="orthographicFront"/>
              <a:lightRig rig="threePt" dir="t"/>
            </a:scene3d>
            <a:sp3d contourW="12700"/>
          </a:bodyPr>
          <a:lstStyle/>
          <a:p>
            <a:pPr algn="dist"/>
            <a:r>
              <a:rPr lang="zh-CN" altLang="en-US" sz="1400" dirty="0">
                <a:solidFill>
                  <a:schemeClr val="accent1"/>
                </a:solidFill>
                <a:latin typeface="Century Gothic" panose="020B0502020202020204" pitchFamily="34" charset="0"/>
              </a:rPr>
              <a:t>应用密码学</a:t>
            </a:r>
          </a:p>
        </p:txBody>
      </p:sp>
      <p:sp>
        <p:nvSpPr>
          <p:cNvPr id="11" name="文本框 10"/>
          <p:cNvSpPr txBox="1"/>
          <p:nvPr/>
        </p:nvSpPr>
        <p:spPr>
          <a:xfrm>
            <a:off x="1984097" y="1973640"/>
            <a:ext cx="2926090"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2019</a:t>
            </a:r>
            <a:endParaRPr lang="zh-CN" altLang="en-US" sz="13800" dirty="0">
              <a:solidFill>
                <a:schemeClr val="accent1"/>
              </a:solidFill>
              <a:latin typeface="Agency FB" panose="020B0503020202020204" pitchFamily="34" charset="0"/>
            </a:endParaRPr>
          </a:p>
        </p:txBody>
      </p:sp>
      <p:grpSp>
        <p:nvGrpSpPr>
          <p:cNvPr id="19" name="组合 18"/>
          <p:cNvGrpSpPr/>
          <p:nvPr/>
        </p:nvGrpSpPr>
        <p:grpSpPr>
          <a:xfrm>
            <a:off x="6679048" y="4341009"/>
            <a:ext cx="2520943" cy="882746"/>
            <a:chOff x="871848" y="3522134"/>
            <a:chExt cx="1618194" cy="577560"/>
          </a:xfrm>
        </p:grpSpPr>
        <p:sp>
          <p:nvSpPr>
            <p:cNvPr id="20" name="矩形 19"/>
            <p:cNvSpPr/>
            <p:nvPr/>
          </p:nvSpPr>
          <p:spPr>
            <a:xfrm>
              <a:off x="1329622" y="3522135"/>
              <a:ext cx="1160420" cy="5775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871848" y="3522134"/>
              <a:ext cx="1618194" cy="307777"/>
            </a:xfrm>
            <a:prstGeom prst="rect">
              <a:avLst/>
            </a:prstGeom>
            <a:noFill/>
          </p:spPr>
          <p:txBody>
            <a:bodyPr wrap="square" rtlCol="0">
              <a:spAutoFit/>
              <a:scene3d>
                <a:camera prst="orthographicFront"/>
                <a:lightRig rig="threePt" dir="t"/>
              </a:scene3d>
              <a:sp3d contourW="12700"/>
            </a:bodyPr>
            <a:lstStyle/>
            <a:p>
              <a:pPr algn="ctr"/>
              <a:r>
                <a:rPr lang="zh-CN" altLang="en-US" sz="1400" dirty="0">
                  <a:solidFill>
                    <a:schemeClr val="bg1"/>
                  </a:solidFill>
                  <a:latin typeface="Century Gothic" panose="020B0502020202020204" pitchFamily="34" charset="0"/>
                </a:rPr>
                <a:t>小组成员：</a:t>
              </a:r>
              <a:endParaRPr lang="en-US" altLang="zh-CN" sz="1400" dirty="0">
                <a:solidFill>
                  <a:schemeClr val="bg1"/>
                </a:solidFill>
                <a:latin typeface="Century Gothic" panose="020B0502020202020204" pitchFamily="34" charset="0"/>
              </a:endParaRPr>
            </a:p>
          </p:txBody>
        </p:sp>
      </p:gr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3" name="图片 12"/>
          <p:cNvPicPr>
            <a:picLocks noChangeAspect="1"/>
          </p:cNvPicPr>
          <p:nvPr/>
        </p:nvPicPr>
        <p:blipFill rotWithShape="1">
          <a:blip r:embed="rId4" cstate="print">
            <a:extLst>
              <a:ext uri="{28A0092B-C50C-407E-A947-70E740481C1C}">
                <a14:useLocalDpi xmlns:a14="http://schemas.microsoft.com/office/drawing/2010/main" val="0"/>
              </a:ext>
            </a:extLst>
          </a:blip>
          <a:srcRect l="-1" r="40911" b="519"/>
          <a:stretch/>
        </p:blipFill>
        <p:spPr>
          <a:xfrm>
            <a:off x="10494528" y="142349"/>
            <a:ext cx="1706997" cy="6753751"/>
          </a:xfrm>
          <a:prstGeom prst="rect">
            <a:avLst/>
          </a:prstGeom>
        </p:spPr>
      </p:pic>
      <p:sp>
        <p:nvSpPr>
          <p:cNvPr id="2" name="文本框 1">
            <a:extLst>
              <a:ext uri="{FF2B5EF4-FFF2-40B4-BE49-F238E27FC236}">
                <a16:creationId xmlns:a16="http://schemas.microsoft.com/office/drawing/2014/main" id="{A2844F16-EDED-3144-B402-A27B0305AB00}"/>
              </a:ext>
            </a:extLst>
          </p:cNvPr>
          <p:cNvSpPr txBox="1"/>
          <p:nvPr/>
        </p:nvSpPr>
        <p:spPr>
          <a:xfrm>
            <a:off x="7392202" y="4622544"/>
            <a:ext cx="2617560" cy="523220"/>
          </a:xfrm>
          <a:prstGeom prst="rect">
            <a:avLst/>
          </a:prstGeom>
          <a:noFill/>
        </p:spPr>
        <p:txBody>
          <a:bodyPr wrap="square" rtlCol="0">
            <a:spAutoFit/>
          </a:bodyPr>
          <a:lstStyle/>
          <a:p>
            <a:r>
              <a:rPr kumimoji="1" lang="en-US" altLang="zh-CN" sz="1400" dirty="0">
                <a:solidFill>
                  <a:schemeClr val="bg1"/>
                </a:solidFill>
              </a:rPr>
              <a:t>1901210488</a:t>
            </a:r>
            <a:r>
              <a:rPr kumimoji="1" lang="zh-CN" altLang="en-US" sz="1400" dirty="0">
                <a:solidFill>
                  <a:schemeClr val="bg1"/>
                </a:solidFill>
              </a:rPr>
              <a:t> 时绍森</a:t>
            </a:r>
            <a:endParaRPr kumimoji="1" lang="en-US" altLang="zh-CN" sz="1400" dirty="0">
              <a:solidFill>
                <a:schemeClr val="bg1"/>
              </a:solidFill>
            </a:endParaRPr>
          </a:p>
          <a:p>
            <a:r>
              <a:rPr kumimoji="1" lang="en-US" altLang="zh-CN" sz="1400" dirty="0">
                <a:solidFill>
                  <a:schemeClr val="bg1"/>
                </a:solidFill>
              </a:rPr>
              <a:t>1901210443</a:t>
            </a:r>
            <a:r>
              <a:rPr kumimoji="1" lang="zh-CN" altLang="en-US" sz="1400" dirty="0">
                <a:solidFill>
                  <a:schemeClr val="bg1"/>
                </a:solidFill>
              </a:rPr>
              <a:t> 刘高原</a:t>
            </a:r>
          </a:p>
        </p:txBody>
      </p:sp>
    </p:spTree>
    <p:extLst>
      <p:ext uri="{BB962C8B-B14F-4D97-AF65-F5344CB8AC3E}">
        <p14:creationId xmlns:p14="http://schemas.microsoft.com/office/powerpoint/2010/main" val="3539352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10</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066215" y="1265656"/>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为什么安全？</a:t>
            </a:r>
          </a:p>
        </p:txBody>
      </p:sp>
      <p:grpSp>
        <p:nvGrpSpPr>
          <p:cNvPr id="13" name="78338582-8f7b-4e32-83e1-e9fc1ce29c4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ABD4295A-8566-8945-859A-E0A2708FFDAC}"/>
              </a:ext>
            </a:extLst>
          </p:cNvPr>
          <p:cNvGrpSpPr>
            <a:grpSpLocks noChangeAspect="1"/>
          </p:cNvGrpSpPr>
          <p:nvPr/>
        </p:nvGrpSpPr>
        <p:grpSpPr>
          <a:xfrm>
            <a:off x="977900" y="2165689"/>
            <a:ext cx="10236200" cy="2537044"/>
            <a:chOff x="670718" y="1985563"/>
            <a:chExt cx="10850564" cy="2689323"/>
          </a:xfrm>
        </p:grpSpPr>
        <p:sp>
          <p:nvSpPr>
            <p:cNvPr id="14" name="ï$ľïḍè">
              <a:extLst>
                <a:ext uri="{FF2B5EF4-FFF2-40B4-BE49-F238E27FC236}">
                  <a16:creationId xmlns:a16="http://schemas.microsoft.com/office/drawing/2014/main" id="{D3B93CF6-CF61-E143-96DC-DBDC0BAFA1B4}"/>
                </a:ext>
              </a:extLst>
            </p:cNvPr>
            <p:cNvSpPr/>
            <p:nvPr/>
          </p:nvSpPr>
          <p:spPr>
            <a:xfrm>
              <a:off x="670718" y="4365104"/>
              <a:ext cx="10850564" cy="133390"/>
            </a:xfrm>
            <a:prstGeom prst="roundRect">
              <a:avLst>
                <a:gd name="adj" fmla="val 50000"/>
              </a:avLst>
            </a:prstGeom>
            <a:solidFill>
              <a:schemeClr val="accent1"/>
            </a:solidFill>
            <a:ln w="25400" cap="flat" cmpd="sng">
              <a:noFill/>
              <a:prstDash val="solid"/>
              <a:miter/>
              <a:headEnd type="none" w="med" len="med"/>
              <a:tailEnd type="none" w="med" len="me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nvGrpSpPr>
            <p:cNvPr id="15" name="ïş1îďè">
              <a:extLst>
                <a:ext uri="{FF2B5EF4-FFF2-40B4-BE49-F238E27FC236}">
                  <a16:creationId xmlns:a16="http://schemas.microsoft.com/office/drawing/2014/main" id="{B425492F-BE2D-6F48-850B-64E2B803E403}"/>
                </a:ext>
              </a:extLst>
            </p:cNvPr>
            <p:cNvGrpSpPr/>
            <p:nvPr/>
          </p:nvGrpSpPr>
          <p:grpSpPr>
            <a:xfrm>
              <a:off x="1681126" y="1985563"/>
              <a:ext cx="8817768" cy="2689323"/>
              <a:chOff x="1919536" y="1985563"/>
              <a:chExt cx="8817768" cy="2689323"/>
            </a:xfrm>
          </p:grpSpPr>
          <p:grpSp>
            <p:nvGrpSpPr>
              <p:cNvPr id="16" name="ïŝļidé">
                <a:extLst>
                  <a:ext uri="{FF2B5EF4-FFF2-40B4-BE49-F238E27FC236}">
                    <a16:creationId xmlns:a16="http://schemas.microsoft.com/office/drawing/2014/main" id="{B55FB684-4782-6E42-BFA9-049B4C72EB5A}"/>
                  </a:ext>
                </a:extLst>
              </p:cNvPr>
              <p:cNvGrpSpPr/>
              <p:nvPr/>
            </p:nvGrpSpPr>
            <p:grpSpPr>
              <a:xfrm>
                <a:off x="1919536" y="1985563"/>
                <a:ext cx="1905000" cy="2079754"/>
                <a:chOff x="1556810" y="2889654"/>
                <a:chExt cx="1905000" cy="2079754"/>
              </a:xfrm>
            </p:grpSpPr>
            <p:grpSp>
              <p:nvGrpSpPr>
                <p:cNvPr id="36" name="îŝḷiḋé">
                  <a:extLst>
                    <a:ext uri="{FF2B5EF4-FFF2-40B4-BE49-F238E27FC236}">
                      <a16:creationId xmlns:a16="http://schemas.microsoft.com/office/drawing/2014/main" id="{43D21163-4339-C04E-9874-FB64BBCA7C81}"/>
                    </a:ext>
                  </a:extLst>
                </p:cNvPr>
                <p:cNvGrpSpPr/>
                <p:nvPr/>
              </p:nvGrpSpPr>
              <p:grpSpPr>
                <a:xfrm>
                  <a:off x="1556810" y="2889654"/>
                  <a:ext cx="1905000" cy="1960650"/>
                  <a:chOff x="5869897" y="6133268"/>
                  <a:chExt cx="3809999" cy="3921300"/>
                </a:xfrm>
              </p:grpSpPr>
              <p:sp>
                <p:nvSpPr>
                  <p:cNvPr id="38" name="ïṡḷîde">
                    <a:extLst>
                      <a:ext uri="{FF2B5EF4-FFF2-40B4-BE49-F238E27FC236}">
                        <a16:creationId xmlns:a16="http://schemas.microsoft.com/office/drawing/2014/main" id="{57CF4D12-BBE8-C94E-B9F4-0449FB6783ED}"/>
                      </a:ext>
                    </a:extLst>
                  </p:cNvPr>
                  <p:cNvSpPr/>
                  <p:nvPr/>
                </p:nvSpPr>
                <p:spPr>
                  <a:xfrm>
                    <a:off x="5869897" y="6133268"/>
                    <a:ext cx="3809999" cy="3921300"/>
                  </a:xfrm>
                  <a:prstGeom prst="roundRect">
                    <a:avLst>
                      <a:gd name="adj" fmla="val 3932"/>
                    </a:avLst>
                  </a:prstGeom>
                  <a:solidFill>
                    <a:schemeClr val="bg2"/>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sp>
                <p:nvSpPr>
                  <p:cNvPr id="39" name="ísļîḋè">
                    <a:extLst>
                      <a:ext uri="{FF2B5EF4-FFF2-40B4-BE49-F238E27FC236}">
                        <a16:creationId xmlns:a16="http://schemas.microsoft.com/office/drawing/2014/main" id="{CB51D587-FBEC-E348-87FC-0354CCA41A73}"/>
                      </a:ext>
                    </a:extLst>
                  </p:cNvPr>
                  <p:cNvSpPr>
                    <a:spLocks/>
                  </p:cNvSpPr>
                  <p:nvPr/>
                </p:nvSpPr>
                <p:spPr bwMode="auto">
                  <a:xfrm>
                    <a:off x="7338853" y="6990175"/>
                    <a:ext cx="979368" cy="755980"/>
                  </a:xfrm>
                  <a:custGeom>
                    <a:avLst/>
                    <a:gdLst>
                      <a:gd name="connsiteX0" fmla="*/ 477544 w 608838"/>
                      <a:gd name="connsiteY0" fmla="*/ 339278 h 469966"/>
                      <a:gd name="connsiteX1" fmla="*/ 471773 w 608838"/>
                      <a:gd name="connsiteY1" fmla="*/ 342918 h 469966"/>
                      <a:gd name="connsiteX2" fmla="*/ 471317 w 608838"/>
                      <a:gd name="connsiteY2" fmla="*/ 366879 h 469966"/>
                      <a:gd name="connsiteX3" fmla="*/ 476633 w 608838"/>
                      <a:gd name="connsiteY3" fmla="*/ 372187 h 469966"/>
                      <a:gd name="connsiteX4" fmla="*/ 481797 w 608838"/>
                      <a:gd name="connsiteY4" fmla="*/ 369912 h 469966"/>
                      <a:gd name="connsiteX5" fmla="*/ 487873 w 608838"/>
                      <a:gd name="connsiteY5" fmla="*/ 355353 h 469966"/>
                      <a:gd name="connsiteX6" fmla="*/ 482709 w 608838"/>
                      <a:gd name="connsiteY6" fmla="*/ 342463 h 469966"/>
                      <a:gd name="connsiteX7" fmla="*/ 477544 w 608838"/>
                      <a:gd name="connsiteY7" fmla="*/ 339278 h 469966"/>
                      <a:gd name="connsiteX8" fmla="*/ 457951 w 608838"/>
                      <a:gd name="connsiteY8" fmla="*/ 276494 h 469966"/>
                      <a:gd name="connsiteX9" fmla="*/ 451875 w 608838"/>
                      <a:gd name="connsiteY9" fmla="*/ 279830 h 469966"/>
                      <a:gd name="connsiteX10" fmla="*/ 447774 w 608838"/>
                      <a:gd name="connsiteY10" fmla="*/ 291052 h 469966"/>
                      <a:gd name="connsiteX11" fmla="*/ 453394 w 608838"/>
                      <a:gd name="connsiteY11" fmla="*/ 303488 h 469966"/>
                      <a:gd name="connsiteX12" fmla="*/ 458102 w 608838"/>
                      <a:gd name="connsiteY12" fmla="*/ 306369 h 469966"/>
                      <a:gd name="connsiteX13" fmla="*/ 463419 w 608838"/>
                      <a:gd name="connsiteY13" fmla="*/ 302275 h 469966"/>
                      <a:gd name="connsiteX14" fmla="*/ 463874 w 608838"/>
                      <a:gd name="connsiteY14" fmla="*/ 281953 h 469966"/>
                      <a:gd name="connsiteX15" fmla="*/ 457951 w 608838"/>
                      <a:gd name="connsiteY15" fmla="*/ 276494 h 469966"/>
                      <a:gd name="connsiteX16" fmla="*/ 468583 w 608838"/>
                      <a:gd name="connsiteY16" fmla="*/ 242675 h 469966"/>
                      <a:gd name="connsiteX17" fmla="*/ 473747 w 608838"/>
                      <a:gd name="connsiteY17" fmla="*/ 248893 h 469966"/>
                      <a:gd name="connsiteX18" fmla="*/ 473747 w 608838"/>
                      <a:gd name="connsiteY18" fmla="*/ 249196 h 469966"/>
                      <a:gd name="connsiteX19" fmla="*/ 479671 w 608838"/>
                      <a:gd name="connsiteY19" fmla="*/ 256324 h 469966"/>
                      <a:gd name="connsiteX20" fmla="*/ 496986 w 608838"/>
                      <a:gd name="connsiteY20" fmla="*/ 263603 h 469966"/>
                      <a:gd name="connsiteX21" fmla="*/ 498961 w 608838"/>
                      <a:gd name="connsiteY21" fmla="*/ 265726 h 469966"/>
                      <a:gd name="connsiteX22" fmla="*/ 512327 w 608838"/>
                      <a:gd name="connsiteY22" fmla="*/ 289688 h 469966"/>
                      <a:gd name="connsiteX23" fmla="*/ 506404 w 608838"/>
                      <a:gd name="connsiteY23" fmla="*/ 295754 h 469966"/>
                      <a:gd name="connsiteX24" fmla="*/ 494252 w 608838"/>
                      <a:gd name="connsiteY24" fmla="*/ 295450 h 469966"/>
                      <a:gd name="connsiteX25" fmla="*/ 487417 w 608838"/>
                      <a:gd name="connsiteY25" fmla="*/ 289233 h 469966"/>
                      <a:gd name="connsiteX26" fmla="*/ 485595 w 608838"/>
                      <a:gd name="connsiteY26" fmla="*/ 283167 h 469966"/>
                      <a:gd name="connsiteX27" fmla="*/ 479063 w 608838"/>
                      <a:gd name="connsiteY27" fmla="*/ 277100 h 469966"/>
                      <a:gd name="connsiteX28" fmla="*/ 472836 w 608838"/>
                      <a:gd name="connsiteY28" fmla="*/ 281953 h 469966"/>
                      <a:gd name="connsiteX29" fmla="*/ 472532 w 608838"/>
                      <a:gd name="connsiteY29" fmla="*/ 305004 h 469966"/>
                      <a:gd name="connsiteX30" fmla="*/ 478152 w 608838"/>
                      <a:gd name="connsiteY30" fmla="*/ 313345 h 469966"/>
                      <a:gd name="connsiteX31" fmla="*/ 501695 w 608838"/>
                      <a:gd name="connsiteY31" fmla="*/ 325174 h 469966"/>
                      <a:gd name="connsiteX32" fmla="*/ 513694 w 608838"/>
                      <a:gd name="connsiteY32" fmla="*/ 352927 h 469966"/>
                      <a:gd name="connsiteX33" fmla="*/ 495923 w 608838"/>
                      <a:gd name="connsiteY33" fmla="*/ 386745 h 469966"/>
                      <a:gd name="connsiteX34" fmla="*/ 476937 w 608838"/>
                      <a:gd name="connsiteY34" fmla="*/ 393266 h 469966"/>
                      <a:gd name="connsiteX35" fmla="*/ 470557 w 608838"/>
                      <a:gd name="connsiteY35" fmla="*/ 399939 h 469966"/>
                      <a:gd name="connsiteX36" fmla="*/ 470557 w 608838"/>
                      <a:gd name="connsiteY36" fmla="*/ 406308 h 469966"/>
                      <a:gd name="connsiteX37" fmla="*/ 465849 w 608838"/>
                      <a:gd name="connsiteY37" fmla="*/ 412526 h 469966"/>
                      <a:gd name="connsiteX38" fmla="*/ 461444 w 608838"/>
                      <a:gd name="connsiteY38" fmla="*/ 406157 h 469966"/>
                      <a:gd name="connsiteX39" fmla="*/ 461596 w 608838"/>
                      <a:gd name="connsiteY39" fmla="*/ 400091 h 469966"/>
                      <a:gd name="connsiteX40" fmla="*/ 455520 w 608838"/>
                      <a:gd name="connsiteY40" fmla="*/ 392963 h 469966"/>
                      <a:gd name="connsiteX41" fmla="*/ 434407 w 608838"/>
                      <a:gd name="connsiteY41" fmla="*/ 385380 h 469966"/>
                      <a:gd name="connsiteX42" fmla="*/ 419522 w 608838"/>
                      <a:gd name="connsiteY42" fmla="*/ 354747 h 469966"/>
                      <a:gd name="connsiteX43" fmla="*/ 425598 w 608838"/>
                      <a:gd name="connsiteY43" fmla="*/ 348680 h 469966"/>
                      <a:gd name="connsiteX44" fmla="*/ 438508 w 608838"/>
                      <a:gd name="connsiteY44" fmla="*/ 348984 h 469966"/>
                      <a:gd name="connsiteX45" fmla="*/ 445344 w 608838"/>
                      <a:gd name="connsiteY45" fmla="*/ 355202 h 469966"/>
                      <a:gd name="connsiteX46" fmla="*/ 447926 w 608838"/>
                      <a:gd name="connsiteY46" fmla="*/ 364907 h 469966"/>
                      <a:gd name="connsiteX47" fmla="*/ 456128 w 608838"/>
                      <a:gd name="connsiteY47" fmla="*/ 371428 h 469966"/>
                      <a:gd name="connsiteX48" fmla="*/ 462203 w 608838"/>
                      <a:gd name="connsiteY48" fmla="*/ 367030 h 469966"/>
                      <a:gd name="connsiteX49" fmla="*/ 462811 w 608838"/>
                      <a:gd name="connsiteY49" fmla="*/ 339581 h 469966"/>
                      <a:gd name="connsiteX50" fmla="*/ 459166 w 608838"/>
                      <a:gd name="connsiteY50" fmla="*/ 332302 h 469966"/>
                      <a:gd name="connsiteX51" fmla="*/ 455368 w 608838"/>
                      <a:gd name="connsiteY51" fmla="*/ 331089 h 469966"/>
                      <a:gd name="connsiteX52" fmla="*/ 430610 w 608838"/>
                      <a:gd name="connsiteY52" fmla="*/ 316075 h 469966"/>
                      <a:gd name="connsiteX53" fmla="*/ 423623 w 608838"/>
                      <a:gd name="connsiteY53" fmla="*/ 293631 h 469966"/>
                      <a:gd name="connsiteX54" fmla="*/ 426813 w 608838"/>
                      <a:gd name="connsiteY54" fmla="*/ 278769 h 469966"/>
                      <a:gd name="connsiteX55" fmla="*/ 430154 w 608838"/>
                      <a:gd name="connsiteY55" fmla="*/ 273309 h 469966"/>
                      <a:gd name="connsiteX56" fmla="*/ 434863 w 608838"/>
                      <a:gd name="connsiteY56" fmla="*/ 266636 h 469966"/>
                      <a:gd name="connsiteX57" fmla="*/ 449597 w 608838"/>
                      <a:gd name="connsiteY57" fmla="*/ 257082 h 469966"/>
                      <a:gd name="connsiteX58" fmla="*/ 457647 w 608838"/>
                      <a:gd name="connsiteY58" fmla="*/ 255566 h 469966"/>
                      <a:gd name="connsiteX59" fmla="*/ 463267 w 608838"/>
                      <a:gd name="connsiteY59" fmla="*/ 248893 h 469966"/>
                      <a:gd name="connsiteX60" fmla="*/ 463267 w 608838"/>
                      <a:gd name="connsiteY60" fmla="*/ 248741 h 469966"/>
                      <a:gd name="connsiteX61" fmla="*/ 468583 w 608838"/>
                      <a:gd name="connsiteY61" fmla="*/ 242675 h 469966"/>
                      <a:gd name="connsiteX62" fmla="*/ 516374 w 608838"/>
                      <a:gd name="connsiteY62" fmla="*/ 212849 h 469966"/>
                      <a:gd name="connsiteX63" fmla="*/ 589556 w 608838"/>
                      <a:gd name="connsiteY63" fmla="*/ 327612 h 469966"/>
                      <a:gd name="connsiteX64" fmla="*/ 517285 w 608838"/>
                      <a:gd name="connsiteY64" fmla="*/ 213000 h 469966"/>
                      <a:gd name="connsiteX65" fmla="*/ 516374 w 608838"/>
                      <a:gd name="connsiteY65" fmla="*/ 212849 h 469966"/>
                      <a:gd name="connsiteX66" fmla="*/ 475380 w 608838"/>
                      <a:gd name="connsiteY66" fmla="*/ 210272 h 469966"/>
                      <a:gd name="connsiteX67" fmla="*/ 487374 w 608838"/>
                      <a:gd name="connsiteY67" fmla="*/ 218761 h 469966"/>
                      <a:gd name="connsiteX68" fmla="*/ 466725 w 608838"/>
                      <a:gd name="connsiteY68" fmla="*/ 218003 h 469966"/>
                      <a:gd name="connsiteX69" fmla="*/ 399464 w 608838"/>
                      <a:gd name="connsiteY69" fmla="*/ 241805 h 469966"/>
                      <a:gd name="connsiteX70" fmla="*/ 371528 w 608838"/>
                      <a:gd name="connsiteY70" fmla="*/ 273339 h 469966"/>
                      <a:gd name="connsiteX71" fmla="*/ 356193 w 608838"/>
                      <a:gd name="connsiteY71" fmla="*/ 328370 h 469966"/>
                      <a:gd name="connsiteX72" fmla="*/ 466725 w 608838"/>
                      <a:gd name="connsiteY72" fmla="*/ 437978 h 469966"/>
                      <a:gd name="connsiteX73" fmla="*/ 577258 w 608838"/>
                      <a:gd name="connsiteY73" fmla="*/ 327612 h 469966"/>
                      <a:gd name="connsiteX74" fmla="*/ 520473 w 608838"/>
                      <a:gd name="connsiteY74" fmla="*/ 231344 h 469966"/>
                      <a:gd name="connsiteX75" fmla="*/ 521081 w 608838"/>
                      <a:gd name="connsiteY75" fmla="*/ 226190 h 469966"/>
                      <a:gd name="connsiteX76" fmla="*/ 521081 w 608838"/>
                      <a:gd name="connsiteY76" fmla="*/ 226038 h 469966"/>
                      <a:gd name="connsiteX77" fmla="*/ 520473 w 608838"/>
                      <a:gd name="connsiteY77" fmla="*/ 230890 h 469966"/>
                      <a:gd name="connsiteX78" fmla="*/ 487374 w 608838"/>
                      <a:gd name="connsiteY78" fmla="*/ 218307 h 469966"/>
                      <a:gd name="connsiteX79" fmla="*/ 475380 w 608838"/>
                      <a:gd name="connsiteY79" fmla="*/ 210272 h 469966"/>
                      <a:gd name="connsiteX80" fmla="*/ 479327 w 608838"/>
                      <a:gd name="connsiteY80" fmla="*/ 201327 h 469966"/>
                      <a:gd name="connsiteX81" fmla="*/ 518803 w 608838"/>
                      <a:gd name="connsiteY81" fmla="*/ 212697 h 469966"/>
                      <a:gd name="connsiteX82" fmla="*/ 518651 w 608838"/>
                      <a:gd name="connsiteY82" fmla="*/ 212242 h 469966"/>
                      <a:gd name="connsiteX83" fmla="*/ 479327 w 608838"/>
                      <a:gd name="connsiteY83" fmla="*/ 201327 h 469966"/>
                      <a:gd name="connsiteX84" fmla="*/ 57391 w 608838"/>
                      <a:gd name="connsiteY84" fmla="*/ 157666 h 469966"/>
                      <a:gd name="connsiteX85" fmla="*/ 31580 w 608838"/>
                      <a:gd name="connsiteY85" fmla="*/ 166459 h 469966"/>
                      <a:gd name="connsiteX86" fmla="*/ 31580 w 608838"/>
                      <a:gd name="connsiteY86" fmla="*/ 226038 h 469966"/>
                      <a:gd name="connsiteX87" fmla="*/ 57391 w 608838"/>
                      <a:gd name="connsiteY87" fmla="*/ 241805 h 469966"/>
                      <a:gd name="connsiteX88" fmla="*/ 354978 w 608838"/>
                      <a:gd name="connsiteY88" fmla="*/ 241805 h 469966"/>
                      <a:gd name="connsiteX89" fmla="*/ 384433 w 608838"/>
                      <a:gd name="connsiteY89" fmla="*/ 210272 h 469966"/>
                      <a:gd name="connsiteX90" fmla="*/ 94742 w 608838"/>
                      <a:gd name="connsiteY90" fmla="*/ 210272 h 469966"/>
                      <a:gd name="connsiteX91" fmla="*/ 94742 w 608838"/>
                      <a:gd name="connsiteY91" fmla="*/ 178738 h 469966"/>
                      <a:gd name="connsiteX92" fmla="*/ 475380 w 608838"/>
                      <a:gd name="connsiteY92" fmla="*/ 178738 h 469966"/>
                      <a:gd name="connsiteX93" fmla="*/ 489500 w 608838"/>
                      <a:gd name="connsiteY93" fmla="*/ 168126 h 469966"/>
                      <a:gd name="connsiteX94" fmla="*/ 475380 w 608838"/>
                      <a:gd name="connsiteY94" fmla="*/ 157666 h 469966"/>
                      <a:gd name="connsiteX95" fmla="*/ 465511 w 608838"/>
                      <a:gd name="connsiteY95" fmla="*/ 157666 h 469966"/>
                      <a:gd name="connsiteX96" fmla="*/ 47371 w 608838"/>
                      <a:gd name="connsiteY96" fmla="*/ 0 h 469966"/>
                      <a:gd name="connsiteX97" fmla="*/ 465511 w 608838"/>
                      <a:gd name="connsiteY97" fmla="*/ 0 h 469966"/>
                      <a:gd name="connsiteX98" fmla="*/ 515766 w 608838"/>
                      <a:gd name="connsiteY98" fmla="*/ 47148 h 469966"/>
                      <a:gd name="connsiteX99" fmla="*/ 515766 w 608838"/>
                      <a:gd name="connsiteY99" fmla="*/ 106879 h 469966"/>
                      <a:gd name="connsiteX100" fmla="*/ 505442 w 608838"/>
                      <a:gd name="connsiteY100" fmla="*/ 137351 h 469966"/>
                      <a:gd name="connsiteX101" fmla="*/ 475380 w 608838"/>
                      <a:gd name="connsiteY101" fmla="*/ 126133 h 469966"/>
                      <a:gd name="connsiteX102" fmla="*/ 506505 w 608838"/>
                      <a:gd name="connsiteY102" fmla="*/ 138716 h 469966"/>
                      <a:gd name="connsiteX103" fmla="*/ 508023 w 608838"/>
                      <a:gd name="connsiteY103" fmla="*/ 137200 h 469966"/>
                      <a:gd name="connsiteX104" fmla="*/ 521081 w 608838"/>
                      <a:gd name="connsiteY104" fmla="*/ 166307 h 469966"/>
                      <a:gd name="connsiteX105" fmla="*/ 512123 w 608838"/>
                      <a:gd name="connsiteY105" fmla="*/ 192837 h 469966"/>
                      <a:gd name="connsiteX106" fmla="*/ 477657 w 608838"/>
                      <a:gd name="connsiteY106" fmla="*/ 185257 h 469966"/>
                      <a:gd name="connsiteX107" fmla="*/ 512123 w 608838"/>
                      <a:gd name="connsiteY107" fmla="*/ 193141 h 469966"/>
                      <a:gd name="connsiteX108" fmla="*/ 509997 w 608838"/>
                      <a:gd name="connsiteY108" fmla="*/ 196021 h 469966"/>
                      <a:gd name="connsiteX109" fmla="*/ 509997 w 608838"/>
                      <a:gd name="connsiteY109" fmla="*/ 196173 h 469966"/>
                      <a:gd name="connsiteX110" fmla="*/ 512123 w 608838"/>
                      <a:gd name="connsiteY110" fmla="*/ 193292 h 469966"/>
                      <a:gd name="connsiteX111" fmla="*/ 608838 w 608838"/>
                      <a:gd name="connsiteY111" fmla="*/ 327764 h 469966"/>
                      <a:gd name="connsiteX112" fmla="*/ 466725 w 608838"/>
                      <a:gd name="connsiteY112" fmla="*/ 469966 h 469966"/>
                      <a:gd name="connsiteX113" fmla="*/ 324612 w 608838"/>
                      <a:gd name="connsiteY113" fmla="*/ 328370 h 469966"/>
                      <a:gd name="connsiteX114" fmla="*/ 336151 w 608838"/>
                      <a:gd name="connsiteY114" fmla="*/ 273339 h 469966"/>
                      <a:gd name="connsiteX115" fmla="*/ 57391 w 608838"/>
                      <a:gd name="connsiteY115" fmla="*/ 273339 h 469966"/>
                      <a:gd name="connsiteX116" fmla="*/ 0 w 608838"/>
                      <a:gd name="connsiteY116" fmla="*/ 226038 h 469966"/>
                      <a:gd name="connsiteX117" fmla="*/ 0 w 608838"/>
                      <a:gd name="connsiteY117" fmla="*/ 166459 h 469966"/>
                      <a:gd name="connsiteX118" fmla="*/ 13816 w 608838"/>
                      <a:gd name="connsiteY118" fmla="*/ 141141 h 469966"/>
                      <a:gd name="connsiteX119" fmla="*/ 15790 w 608838"/>
                      <a:gd name="connsiteY119" fmla="*/ 142960 h 469966"/>
                      <a:gd name="connsiteX120" fmla="*/ 57391 w 608838"/>
                      <a:gd name="connsiteY120" fmla="*/ 126133 h 469966"/>
                      <a:gd name="connsiteX121" fmla="*/ 465511 w 608838"/>
                      <a:gd name="connsiteY121" fmla="*/ 126133 h 469966"/>
                      <a:gd name="connsiteX122" fmla="*/ 484186 w 608838"/>
                      <a:gd name="connsiteY122" fmla="*/ 106879 h 469966"/>
                      <a:gd name="connsiteX123" fmla="*/ 484186 w 608838"/>
                      <a:gd name="connsiteY123" fmla="*/ 47148 h 469966"/>
                      <a:gd name="connsiteX124" fmla="*/ 465511 w 608838"/>
                      <a:gd name="connsiteY124" fmla="*/ 31533 h 469966"/>
                      <a:gd name="connsiteX125" fmla="*/ 47371 w 608838"/>
                      <a:gd name="connsiteY125" fmla="*/ 31533 h 469966"/>
                      <a:gd name="connsiteX126" fmla="*/ 33402 w 608838"/>
                      <a:gd name="connsiteY126" fmla="*/ 47300 h 469966"/>
                      <a:gd name="connsiteX127" fmla="*/ 47371 w 608838"/>
                      <a:gd name="connsiteY127" fmla="*/ 63066 h 469966"/>
                      <a:gd name="connsiteX128" fmla="*/ 421025 w 608838"/>
                      <a:gd name="connsiteY128" fmla="*/ 63066 h 469966"/>
                      <a:gd name="connsiteX129" fmla="*/ 421025 w 608838"/>
                      <a:gd name="connsiteY129" fmla="*/ 94599 h 469966"/>
                      <a:gd name="connsiteX130" fmla="*/ 47371 w 608838"/>
                      <a:gd name="connsiteY130" fmla="*/ 94599 h 469966"/>
                      <a:gd name="connsiteX131" fmla="*/ 33402 w 608838"/>
                      <a:gd name="connsiteY131" fmla="*/ 110366 h 469966"/>
                      <a:gd name="connsiteX132" fmla="*/ 47371 w 608838"/>
                      <a:gd name="connsiteY132" fmla="*/ 126133 h 469966"/>
                      <a:gd name="connsiteX133" fmla="*/ 57391 w 608838"/>
                      <a:gd name="connsiteY133" fmla="*/ 126133 h 469966"/>
                      <a:gd name="connsiteX134" fmla="*/ 14727 w 608838"/>
                      <a:gd name="connsiteY134" fmla="*/ 141141 h 469966"/>
                      <a:gd name="connsiteX135" fmla="*/ 1822 w 608838"/>
                      <a:gd name="connsiteY135" fmla="*/ 106576 h 469966"/>
                      <a:gd name="connsiteX136" fmla="*/ 12905 w 608838"/>
                      <a:gd name="connsiteY136" fmla="*/ 76559 h 469966"/>
                      <a:gd name="connsiteX137" fmla="*/ 1822 w 608838"/>
                      <a:gd name="connsiteY137" fmla="*/ 46390 h 469966"/>
                      <a:gd name="connsiteX138" fmla="*/ 47371 w 608838"/>
                      <a:gd name="connsiteY138" fmla="*/ 0 h 469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608838" h="469966">
                        <a:moveTo>
                          <a:pt x="477544" y="339278"/>
                        </a:moveTo>
                        <a:cubicBezTo>
                          <a:pt x="474507" y="337761"/>
                          <a:pt x="471773" y="339430"/>
                          <a:pt x="471773" y="342918"/>
                        </a:cubicBezTo>
                        <a:lnTo>
                          <a:pt x="471317" y="366879"/>
                        </a:lnTo>
                        <a:cubicBezTo>
                          <a:pt x="471165" y="370367"/>
                          <a:pt x="473595" y="372945"/>
                          <a:pt x="476633" y="372187"/>
                        </a:cubicBezTo>
                        <a:cubicBezTo>
                          <a:pt x="478760" y="371580"/>
                          <a:pt x="480430" y="370822"/>
                          <a:pt x="481797" y="369912"/>
                        </a:cubicBezTo>
                        <a:cubicBezTo>
                          <a:pt x="485747" y="367182"/>
                          <a:pt x="487721" y="362329"/>
                          <a:pt x="487873" y="355353"/>
                        </a:cubicBezTo>
                        <a:cubicBezTo>
                          <a:pt x="488025" y="349894"/>
                          <a:pt x="486202" y="345647"/>
                          <a:pt x="482709" y="342463"/>
                        </a:cubicBezTo>
                        <a:cubicBezTo>
                          <a:pt x="481494" y="341401"/>
                          <a:pt x="479671" y="340340"/>
                          <a:pt x="477544" y="339278"/>
                        </a:cubicBezTo>
                        <a:close/>
                        <a:moveTo>
                          <a:pt x="457951" y="276494"/>
                        </a:moveTo>
                        <a:cubicBezTo>
                          <a:pt x="455368" y="277100"/>
                          <a:pt x="453394" y="278314"/>
                          <a:pt x="451875" y="279830"/>
                        </a:cubicBezTo>
                        <a:cubicBezTo>
                          <a:pt x="449293" y="282560"/>
                          <a:pt x="447926" y="286351"/>
                          <a:pt x="447774" y="291052"/>
                        </a:cubicBezTo>
                        <a:cubicBezTo>
                          <a:pt x="447622" y="296209"/>
                          <a:pt x="449597" y="300455"/>
                          <a:pt x="453394" y="303488"/>
                        </a:cubicBezTo>
                        <a:cubicBezTo>
                          <a:pt x="454609" y="304550"/>
                          <a:pt x="456128" y="305459"/>
                          <a:pt x="458102" y="306369"/>
                        </a:cubicBezTo>
                        <a:cubicBezTo>
                          <a:pt x="460988" y="307583"/>
                          <a:pt x="463419" y="305611"/>
                          <a:pt x="463419" y="302275"/>
                        </a:cubicBezTo>
                        <a:lnTo>
                          <a:pt x="463874" y="281953"/>
                        </a:lnTo>
                        <a:cubicBezTo>
                          <a:pt x="463874" y="278465"/>
                          <a:pt x="461140" y="275584"/>
                          <a:pt x="457951" y="276494"/>
                        </a:cubicBezTo>
                        <a:close/>
                        <a:moveTo>
                          <a:pt x="468583" y="242675"/>
                        </a:moveTo>
                        <a:cubicBezTo>
                          <a:pt x="471013" y="242827"/>
                          <a:pt x="473747" y="245557"/>
                          <a:pt x="473747" y="248893"/>
                        </a:cubicBezTo>
                        <a:lnTo>
                          <a:pt x="473747" y="249196"/>
                        </a:lnTo>
                        <a:cubicBezTo>
                          <a:pt x="473747" y="252533"/>
                          <a:pt x="476329" y="255717"/>
                          <a:pt x="479671" y="256324"/>
                        </a:cubicBezTo>
                        <a:cubicBezTo>
                          <a:pt x="486810" y="257689"/>
                          <a:pt x="492582" y="260267"/>
                          <a:pt x="496986" y="263603"/>
                        </a:cubicBezTo>
                        <a:cubicBezTo>
                          <a:pt x="497746" y="264210"/>
                          <a:pt x="498353" y="265120"/>
                          <a:pt x="498961" y="265726"/>
                        </a:cubicBezTo>
                        <a:cubicBezTo>
                          <a:pt x="506556" y="271489"/>
                          <a:pt x="511112" y="278920"/>
                          <a:pt x="512327" y="289688"/>
                        </a:cubicBezTo>
                        <a:cubicBezTo>
                          <a:pt x="512631" y="293024"/>
                          <a:pt x="509897" y="295754"/>
                          <a:pt x="506404" y="295754"/>
                        </a:cubicBezTo>
                        <a:lnTo>
                          <a:pt x="494252" y="295450"/>
                        </a:lnTo>
                        <a:cubicBezTo>
                          <a:pt x="490911" y="295450"/>
                          <a:pt x="488025" y="292569"/>
                          <a:pt x="487417" y="289233"/>
                        </a:cubicBezTo>
                        <a:cubicBezTo>
                          <a:pt x="486962" y="286806"/>
                          <a:pt x="486354" y="284683"/>
                          <a:pt x="485595" y="283167"/>
                        </a:cubicBezTo>
                        <a:cubicBezTo>
                          <a:pt x="484228" y="280437"/>
                          <a:pt x="481949" y="278465"/>
                          <a:pt x="479063" y="277100"/>
                        </a:cubicBezTo>
                        <a:cubicBezTo>
                          <a:pt x="475874" y="275736"/>
                          <a:pt x="472988" y="278465"/>
                          <a:pt x="472836" y="281953"/>
                        </a:cubicBezTo>
                        <a:lnTo>
                          <a:pt x="472532" y="305004"/>
                        </a:lnTo>
                        <a:cubicBezTo>
                          <a:pt x="472380" y="308341"/>
                          <a:pt x="474962" y="312132"/>
                          <a:pt x="478152" y="313345"/>
                        </a:cubicBezTo>
                        <a:cubicBezTo>
                          <a:pt x="489544" y="317743"/>
                          <a:pt x="497442" y="321838"/>
                          <a:pt x="501695" y="325174"/>
                        </a:cubicBezTo>
                        <a:cubicBezTo>
                          <a:pt x="510049" y="331847"/>
                          <a:pt x="513998" y="341098"/>
                          <a:pt x="513694" y="352927"/>
                        </a:cubicBezTo>
                        <a:cubicBezTo>
                          <a:pt x="513391" y="368547"/>
                          <a:pt x="507467" y="379921"/>
                          <a:pt x="495923" y="386745"/>
                        </a:cubicBezTo>
                        <a:cubicBezTo>
                          <a:pt x="490303" y="389930"/>
                          <a:pt x="483924" y="392205"/>
                          <a:pt x="476937" y="393266"/>
                        </a:cubicBezTo>
                        <a:cubicBezTo>
                          <a:pt x="473443" y="393721"/>
                          <a:pt x="470709" y="396603"/>
                          <a:pt x="470557" y="399939"/>
                        </a:cubicBezTo>
                        <a:lnTo>
                          <a:pt x="470557" y="406308"/>
                        </a:lnTo>
                        <a:cubicBezTo>
                          <a:pt x="470406" y="409796"/>
                          <a:pt x="468279" y="412526"/>
                          <a:pt x="465849" y="412526"/>
                        </a:cubicBezTo>
                        <a:cubicBezTo>
                          <a:pt x="463419" y="412375"/>
                          <a:pt x="461444" y="409645"/>
                          <a:pt x="461444" y="406157"/>
                        </a:cubicBezTo>
                        <a:lnTo>
                          <a:pt x="461596" y="400091"/>
                        </a:lnTo>
                        <a:cubicBezTo>
                          <a:pt x="461596" y="396603"/>
                          <a:pt x="458862" y="393570"/>
                          <a:pt x="455520" y="392963"/>
                        </a:cubicBezTo>
                        <a:cubicBezTo>
                          <a:pt x="446407" y="391143"/>
                          <a:pt x="439420" y="388717"/>
                          <a:pt x="434407" y="385380"/>
                        </a:cubicBezTo>
                        <a:cubicBezTo>
                          <a:pt x="425294" y="378859"/>
                          <a:pt x="420282" y="368699"/>
                          <a:pt x="419522" y="354747"/>
                        </a:cubicBezTo>
                        <a:cubicBezTo>
                          <a:pt x="419370" y="351259"/>
                          <a:pt x="422256" y="348680"/>
                          <a:pt x="425598" y="348680"/>
                        </a:cubicBezTo>
                        <a:lnTo>
                          <a:pt x="438508" y="348984"/>
                        </a:lnTo>
                        <a:cubicBezTo>
                          <a:pt x="441850" y="348984"/>
                          <a:pt x="444888" y="351714"/>
                          <a:pt x="445344" y="355202"/>
                        </a:cubicBezTo>
                        <a:cubicBezTo>
                          <a:pt x="446103" y="359751"/>
                          <a:pt x="446862" y="362936"/>
                          <a:pt x="447926" y="364907"/>
                        </a:cubicBezTo>
                        <a:cubicBezTo>
                          <a:pt x="449597" y="367789"/>
                          <a:pt x="452331" y="369912"/>
                          <a:pt x="456128" y="371428"/>
                        </a:cubicBezTo>
                        <a:cubicBezTo>
                          <a:pt x="459318" y="372793"/>
                          <a:pt x="462203" y="370518"/>
                          <a:pt x="462203" y="367030"/>
                        </a:cubicBezTo>
                        <a:lnTo>
                          <a:pt x="462811" y="339581"/>
                        </a:lnTo>
                        <a:cubicBezTo>
                          <a:pt x="462811" y="336245"/>
                          <a:pt x="461140" y="332909"/>
                          <a:pt x="459166" y="332302"/>
                        </a:cubicBezTo>
                        <a:lnTo>
                          <a:pt x="455368" y="331089"/>
                        </a:lnTo>
                        <a:cubicBezTo>
                          <a:pt x="443521" y="327449"/>
                          <a:pt x="435319" y="322445"/>
                          <a:pt x="430610" y="316075"/>
                        </a:cubicBezTo>
                        <a:cubicBezTo>
                          <a:pt x="425750" y="309857"/>
                          <a:pt x="423471" y="302275"/>
                          <a:pt x="423623" y="293631"/>
                        </a:cubicBezTo>
                        <a:cubicBezTo>
                          <a:pt x="423775" y="287868"/>
                          <a:pt x="424838" y="283318"/>
                          <a:pt x="426813" y="278769"/>
                        </a:cubicBezTo>
                        <a:cubicBezTo>
                          <a:pt x="427724" y="276494"/>
                          <a:pt x="428939" y="273309"/>
                          <a:pt x="430154" y="273309"/>
                        </a:cubicBezTo>
                        <a:cubicBezTo>
                          <a:pt x="431673" y="273309"/>
                          <a:pt x="433040" y="268456"/>
                          <a:pt x="434863" y="266636"/>
                        </a:cubicBezTo>
                        <a:cubicBezTo>
                          <a:pt x="439420" y="262390"/>
                          <a:pt x="444128" y="258599"/>
                          <a:pt x="449597" y="257082"/>
                        </a:cubicBezTo>
                        <a:cubicBezTo>
                          <a:pt x="451723" y="256324"/>
                          <a:pt x="454153" y="255869"/>
                          <a:pt x="457647" y="255566"/>
                        </a:cubicBezTo>
                        <a:cubicBezTo>
                          <a:pt x="460988" y="255111"/>
                          <a:pt x="463267" y="252229"/>
                          <a:pt x="463267" y="248893"/>
                        </a:cubicBezTo>
                        <a:lnTo>
                          <a:pt x="463267" y="248741"/>
                        </a:lnTo>
                        <a:cubicBezTo>
                          <a:pt x="463267" y="245405"/>
                          <a:pt x="466153" y="242675"/>
                          <a:pt x="468583" y="242675"/>
                        </a:cubicBezTo>
                        <a:close/>
                        <a:moveTo>
                          <a:pt x="516374" y="212849"/>
                        </a:moveTo>
                        <a:cubicBezTo>
                          <a:pt x="559949" y="232709"/>
                          <a:pt x="589556" y="276522"/>
                          <a:pt x="589556" y="327612"/>
                        </a:cubicBezTo>
                        <a:cubicBezTo>
                          <a:pt x="589556" y="276674"/>
                          <a:pt x="560860" y="232860"/>
                          <a:pt x="517285" y="213000"/>
                        </a:cubicBezTo>
                        <a:cubicBezTo>
                          <a:pt x="517285" y="213000"/>
                          <a:pt x="516374" y="212849"/>
                          <a:pt x="516374" y="212849"/>
                        </a:cubicBezTo>
                        <a:close/>
                        <a:moveTo>
                          <a:pt x="475380" y="210272"/>
                        </a:moveTo>
                        <a:cubicBezTo>
                          <a:pt x="480694" y="210272"/>
                          <a:pt x="485097" y="214516"/>
                          <a:pt x="487374" y="218761"/>
                        </a:cubicBezTo>
                        <a:cubicBezTo>
                          <a:pt x="480694" y="217397"/>
                          <a:pt x="473710" y="218003"/>
                          <a:pt x="466725" y="218003"/>
                        </a:cubicBezTo>
                        <a:cubicBezTo>
                          <a:pt x="441370" y="218003"/>
                          <a:pt x="418139" y="220732"/>
                          <a:pt x="399464" y="241805"/>
                        </a:cubicBezTo>
                        <a:cubicBezTo>
                          <a:pt x="388229" y="252266"/>
                          <a:pt x="378815" y="262726"/>
                          <a:pt x="371528" y="273339"/>
                        </a:cubicBezTo>
                        <a:cubicBezTo>
                          <a:pt x="361810" y="283799"/>
                          <a:pt x="356193" y="308055"/>
                          <a:pt x="356193" y="328370"/>
                        </a:cubicBezTo>
                        <a:cubicBezTo>
                          <a:pt x="356193" y="389314"/>
                          <a:pt x="405689" y="437978"/>
                          <a:pt x="466725" y="437978"/>
                        </a:cubicBezTo>
                        <a:cubicBezTo>
                          <a:pt x="527609" y="437978"/>
                          <a:pt x="577258" y="388404"/>
                          <a:pt x="577258" y="327612"/>
                        </a:cubicBezTo>
                        <a:cubicBezTo>
                          <a:pt x="577258" y="286225"/>
                          <a:pt x="554331" y="250295"/>
                          <a:pt x="520473" y="231344"/>
                        </a:cubicBezTo>
                        <a:cubicBezTo>
                          <a:pt x="520777" y="229525"/>
                          <a:pt x="521081" y="228009"/>
                          <a:pt x="521081" y="226190"/>
                        </a:cubicBezTo>
                        <a:cubicBezTo>
                          <a:pt x="521081" y="226038"/>
                          <a:pt x="521081" y="226038"/>
                          <a:pt x="521081" y="226038"/>
                        </a:cubicBezTo>
                        <a:cubicBezTo>
                          <a:pt x="521081" y="227706"/>
                          <a:pt x="520777" y="229222"/>
                          <a:pt x="520473" y="230890"/>
                        </a:cubicBezTo>
                        <a:cubicBezTo>
                          <a:pt x="510301" y="225129"/>
                          <a:pt x="499217" y="220581"/>
                          <a:pt x="487374" y="218307"/>
                        </a:cubicBezTo>
                        <a:cubicBezTo>
                          <a:pt x="485097" y="214062"/>
                          <a:pt x="480694" y="210272"/>
                          <a:pt x="475380" y="210272"/>
                        </a:cubicBezTo>
                        <a:close/>
                        <a:moveTo>
                          <a:pt x="479327" y="201327"/>
                        </a:moveTo>
                        <a:cubicBezTo>
                          <a:pt x="493296" y="202995"/>
                          <a:pt x="506657" y="207088"/>
                          <a:pt x="518803" y="212697"/>
                        </a:cubicBezTo>
                        <a:cubicBezTo>
                          <a:pt x="518803" y="212546"/>
                          <a:pt x="518803" y="212394"/>
                          <a:pt x="518651" y="212242"/>
                        </a:cubicBezTo>
                        <a:cubicBezTo>
                          <a:pt x="506505" y="206785"/>
                          <a:pt x="493296" y="202843"/>
                          <a:pt x="479327" y="201327"/>
                        </a:cubicBezTo>
                        <a:close/>
                        <a:moveTo>
                          <a:pt x="57391" y="157666"/>
                        </a:moveTo>
                        <a:cubicBezTo>
                          <a:pt x="46612" y="157666"/>
                          <a:pt x="31580" y="161759"/>
                          <a:pt x="31580" y="166459"/>
                        </a:cubicBezTo>
                        <a:lnTo>
                          <a:pt x="31580" y="226038"/>
                        </a:lnTo>
                        <a:cubicBezTo>
                          <a:pt x="31580" y="230738"/>
                          <a:pt x="46612" y="241805"/>
                          <a:pt x="57391" y="241805"/>
                        </a:cubicBezTo>
                        <a:lnTo>
                          <a:pt x="354978" y="241805"/>
                        </a:lnTo>
                        <a:cubicBezTo>
                          <a:pt x="363481" y="231193"/>
                          <a:pt x="373350" y="220732"/>
                          <a:pt x="384433" y="210272"/>
                        </a:cubicBezTo>
                        <a:lnTo>
                          <a:pt x="94742" y="210272"/>
                        </a:lnTo>
                        <a:lnTo>
                          <a:pt x="94742" y="178738"/>
                        </a:lnTo>
                        <a:lnTo>
                          <a:pt x="475380" y="178738"/>
                        </a:lnTo>
                        <a:cubicBezTo>
                          <a:pt x="483123" y="178738"/>
                          <a:pt x="489500" y="175858"/>
                          <a:pt x="489500" y="168126"/>
                        </a:cubicBezTo>
                        <a:cubicBezTo>
                          <a:pt x="489500" y="160395"/>
                          <a:pt x="483123" y="157666"/>
                          <a:pt x="475380" y="157666"/>
                        </a:cubicBezTo>
                        <a:lnTo>
                          <a:pt x="465511" y="157666"/>
                        </a:lnTo>
                        <a:close/>
                        <a:moveTo>
                          <a:pt x="47371" y="0"/>
                        </a:moveTo>
                        <a:lnTo>
                          <a:pt x="465511" y="0"/>
                        </a:lnTo>
                        <a:cubicBezTo>
                          <a:pt x="488133" y="0"/>
                          <a:pt x="515766" y="19405"/>
                          <a:pt x="515766" y="47148"/>
                        </a:cubicBezTo>
                        <a:lnTo>
                          <a:pt x="515766" y="106879"/>
                        </a:lnTo>
                        <a:cubicBezTo>
                          <a:pt x="515766" y="117946"/>
                          <a:pt x="513185" y="129923"/>
                          <a:pt x="505442" y="137351"/>
                        </a:cubicBezTo>
                        <a:cubicBezTo>
                          <a:pt x="497091" y="128861"/>
                          <a:pt x="488285" y="126133"/>
                          <a:pt x="475380" y="126133"/>
                        </a:cubicBezTo>
                        <a:cubicBezTo>
                          <a:pt x="487526" y="126133"/>
                          <a:pt x="498306" y="130984"/>
                          <a:pt x="506505" y="138716"/>
                        </a:cubicBezTo>
                        <a:cubicBezTo>
                          <a:pt x="506960" y="138261"/>
                          <a:pt x="507568" y="137806"/>
                          <a:pt x="508023" y="137200"/>
                        </a:cubicBezTo>
                        <a:cubicBezTo>
                          <a:pt x="516070" y="145538"/>
                          <a:pt x="521081" y="153876"/>
                          <a:pt x="521081" y="166307"/>
                        </a:cubicBezTo>
                        <a:cubicBezTo>
                          <a:pt x="521081" y="176313"/>
                          <a:pt x="517588" y="185257"/>
                          <a:pt x="512123" y="192837"/>
                        </a:cubicBezTo>
                        <a:cubicBezTo>
                          <a:pt x="501191" y="189047"/>
                          <a:pt x="489500" y="186319"/>
                          <a:pt x="477657" y="185257"/>
                        </a:cubicBezTo>
                        <a:cubicBezTo>
                          <a:pt x="489500" y="186470"/>
                          <a:pt x="501191" y="189502"/>
                          <a:pt x="512123" y="193141"/>
                        </a:cubicBezTo>
                        <a:cubicBezTo>
                          <a:pt x="511363" y="194202"/>
                          <a:pt x="510756" y="195111"/>
                          <a:pt x="509997" y="196021"/>
                        </a:cubicBezTo>
                        <a:cubicBezTo>
                          <a:pt x="509997" y="196021"/>
                          <a:pt x="509997" y="196173"/>
                          <a:pt x="509997" y="196173"/>
                        </a:cubicBezTo>
                        <a:cubicBezTo>
                          <a:pt x="510756" y="195263"/>
                          <a:pt x="511363" y="194202"/>
                          <a:pt x="512123" y="193292"/>
                        </a:cubicBezTo>
                        <a:cubicBezTo>
                          <a:pt x="568300" y="212242"/>
                          <a:pt x="608838" y="265455"/>
                          <a:pt x="608838" y="327764"/>
                        </a:cubicBezTo>
                        <a:cubicBezTo>
                          <a:pt x="608838" y="405990"/>
                          <a:pt x="545070" y="469966"/>
                          <a:pt x="466725" y="469966"/>
                        </a:cubicBezTo>
                        <a:cubicBezTo>
                          <a:pt x="388381" y="469966"/>
                          <a:pt x="324612" y="406597"/>
                          <a:pt x="324612" y="328370"/>
                        </a:cubicBezTo>
                        <a:cubicBezTo>
                          <a:pt x="324612" y="308510"/>
                          <a:pt x="328712" y="283799"/>
                          <a:pt x="336151" y="273339"/>
                        </a:cubicBezTo>
                        <a:lnTo>
                          <a:pt x="57391" y="273339"/>
                        </a:lnTo>
                        <a:cubicBezTo>
                          <a:pt x="34769" y="273339"/>
                          <a:pt x="0" y="253933"/>
                          <a:pt x="0" y="226038"/>
                        </a:cubicBezTo>
                        <a:lnTo>
                          <a:pt x="0" y="166459"/>
                        </a:lnTo>
                        <a:cubicBezTo>
                          <a:pt x="0" y="155392"/>
                          <a:pt x="6073" y="148570"/>
                          <a:pt x="13816" y="141141"/>
                        </a:cubicBezTo>
                        <a:cubicBezTo>
                          <a:pt x="14424" y="141748"/>
                          <a:pt x="15031" y="142354"/>
                          <a:pt x="15790" y="142960"/>
                        </a:cubicBezTo>
                        <a:cubicBezTo>
                          <a:pt x="27329" y="132348"/>
                          <a:pt x="44030" y="126133"/>
                          <a:pt x="57391" y="126133"/>
                        </a:cubicBezTo>
                        <a:lnTo>
                          <a:pt x="465511" y="126133"/>
                        </a:lnTo>
                        <a:cubicBezTo>
                          <a:pt x="476291" y="126133"/>
                          <a:pt x="484186" y="111427"/>
                          <a:pt x="484186" y="106879"/>
                        </a:cubicBezTo>
                        <a:lnTo>
                          <a:pt x="484186" y="47148"/>
                        </a:lnTo>
                        <a:cubicBezTo>
                          <a:pt x="484186" y="42600"/>
                          <a:pt x="476291" y="31533"/>
                          <a:pt x="465511" y="31533"/>
                        </a:cubicBezTo>
                        <a:lnTo>
                          <a:pt x="47371" y="31533"/>
                        </a:lnTo>
                        <a:cubicBezTo>
                          <a:pt x="39627" y="31533"/>
                          <a:pt x="33402" y="39568"/>
                          <a:pt x="33402" y="47300"/>
                        </a:cubicBezTo>
                        <a:cubicBezTo>
                          <a:pt x="33402" y="55031"/>
                          <a:pt x="39627" y="63066"/>
                          <a:pt x="47371" y="63066"/>
                        </a:cubicBezTo>
                        <a:lnTo>
                          <a:pt x="421025" y="63066"/>
                        </a:lnTo>
                        <a:lnTo>
                          <a:pt x="421025" y="94599"/>
                        </a:lnTo>
                        <a:lnTo>
                          <a:pt x="47371" y="94599"/>
                        </a:lnTo>
                        <a:cubicBezTo>
                          <a:pt x="39627" y="94599"/>
                          <a:pt x="33402" y="102634"/>
                          <a:pt x="33402" y="110366"/>
                        </a:cubicBezTo>
                        <a:cubicBezTo>
                          <a:pt x="33402" y="118098"/>
                          <a:pt x="39627" y="126133"/>
                          <a:pt x="47371" y="126133"/>
                        </a:cubicBezTo>
                        <a:lnTo>
                          <a:pt x="57391" y="126133"/>
                        </a:lnTo>
                        <a:cubicBezTo>
                          <a:pt x="43727" y="126133"/>
                          <a:pt x="26418" y="129923"/>
                          <a:pt x="14727" y="141141"/>
                        </a:cubicBezTo>
                        <a:cubicBezTo>
                          <a:pt x="6680" y="132803"/>
                          <a:pt x="1822" y="119007"/>
                          <a:pt x="1822" y="106576"/>
                        </a:cubicBezTo>
                        <a:cubicBezTo>
                          <a:pt x="1822" y="95206"/>
                          <a:pt x="5921" y="84594"/>
                          <a:pt x="12905" y="76559"/>
                        </a:cubicBezTo>
                        <a:cubicBezTo>
                          <a:pt x="5921" y="68675"/>
                          <a:pt x="1822" y="57760"/>
                          <a:pt x="1822" y="46390"/>
                        </a:cubicBezTo>
                        <a:cubicBezTo>
                          <a:pt x="1822" y="21224"/>
                          <a:pt x="22167" y="0"/>
                          <a:pt x="47371" y="0"/>
                        </a:cubicBezTo>
                        <a:close/>
                      </a:path>
                    </a:pathLst>
                  </a:custGeom>
                  <a:solidFill>
                    <a:schemeClr val="accent1"/>
                  </a:solidFill>
                  <a:ln>
                    <a:noFill/>
                  </a:ln>
                  <a:effectLst/>
                  <a:extLst>
                    <a:ext uri="{91240B29-F687-4f45-9708-019B960494DF}">
                      <a14:hiddenLine xmlns:p14="http://schemas.microsoft.com/office/powerpoint/2010/main" xmlns:a14="http://schemas.microsoft.com/office/drawing/2010/main" xmlns:lc="http://schemas.openxmlformats.org/drawingml/2006/lockedCanvas" xmlns="" w="9525" cap="flat">
                        <a:solidFill>
                          <a:srgbClr val="808080"/>
                        </a:solidFill>
                        <a:bevel/>
                        <a:headEnd/>
                        <a:tailEnd/>
                      </a14:hiddenLine>
                    </a:ext>
                    <a:ext uri="{AF507438-7753-43e0-B8FC-AC1667EBCBE1}">
                      <a14:hiddenEffects xmlns:p14="http://schemas.microsoft.com/office/powerpoint/2010/main" xmlns:a14="http://schemas.microsoft.com/office/drawing/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37" name="îṧlíḍé">
                  <a:extLst>
                    <a:ext uri="{FF2B5EF4-FFF2-40B4-BE49-F238E27FC236}">
                      <a16:creationId xmlns:a16="http://schemas.microsoft.com/office/drawing/2014/main" id="{72572638-EFE7-5648-A7FD-D12F37BBB1EB}"/>
                    </a:ext>
                  </a:extLst>
                </p:cNvPr>
                <p:cNvSpPr/>
                <p:nvPr/>
              </p:nvSpPr>
              <p:spPr>
                <a:xfrm rot="10800000">
                  <a:off x="2339175" y="4681376"/>
                  <a:ext cx="334117" cy="28803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solidFill>
                      <a:schemeClr val="accent2"/>
                    </a:solidFill>
                    <a:latin typeface="Agency FB" panose="020B0503020202020204" pitchFamily="34" charset="0"/>
                  </a:endParaRPr>
                </a:p>
              </p:txBody>
            </p:sp>
          </p:grpSp>
          <p:grpSp>
            <p:nvGrpSpPr>
              <p:cNvPr id="17" name="îṣļïḓê">
                <a:extLst>
                  <a:ext uri="{FF2B5EF4-FFF2-40B4-BE49-F238E27FC236}">
                    <a16:creationId xmlns:a16="http://schemas.microsoft.com/office/drawing/2014/main" id="{C8322F62-B075-7640-996B-E964283EDB4B}"/>
                  </a:ext>
                </a:extLst>
              </p:cNvPr>
              <p:cNvGrpSpPr/>
              <p:nvPr/>
            </p:nvGrpSpPr>
            <p:grpSpPr>
              <a:xfrm>
                <a:off x="4223792" y="1985563"/>
                <a:ext cx="1905000" cy="2079754"/>
                <a:chOff x="1556810" y="2889654"/>
                <a:chExt cx="1905000" cy="2079754"/>
              </a:xfrm>
            </p:grpSpPr>
            <p:grpSp>
              <p:nvGrpSpPr>
                <p:cNvPr id="32" name="ïṧľïḍê">
                  <a:extLst>
                    <a:ext uri="{FF2B5EF4-FFF2-40B4-BE49-F238E27FC236}">
                      <a16:creationId xmlns:a16="http://schemas.microsoft.com/office/drawing/2014/main" id="{31C6E380-9916-7B46-ABEA-6CB9C5A1F3BA}"/>
                    </a:ext>
                  </a:extLst>
                </p:cNvPr>
                <p:cNvGrpSpPr/>
                <p:nvPr/>
              </p:nvGrpSpPr>
              <p:grpSpPr>
                <a:xfrm>
                  <a:off x="1556810" y="2889654"/>
                  <a:ext cx="1905000" cy="1960650"/>
                  <a:chOff x="5869897" y="6133268"/>
                  <a:chExt cx="3809999" cy="3921300"/>
                </a:xfrm>
              </p:grpSpPr>
              <p:sp>
                <p:nvSpPr>
                  <p:cNvPr id="34" name="isḻíďé">
                    <a:extLst>
                      <a:ext uri="{FF2B5EF4-FFF2-40B4-BE49-F238E27FC236}">
                        <a16:creationId xmlns:a16="http://schemas.microsoft.com/office/drawing/2014/main" id="{D072391B-AB05-A145-8704-4981354420D5}"/>
                      </a:ext>
                    </a:extLst>
                  </p:cNvPr>
                  <p:cNvSpPr/>
                  <p:nvPr/>
                </p:nvSpPr>
                <p:spPr>
                  <a:xfrm>
                    <a:off x="5869897" y="6133268"/>
                    <a:ext cx="3809999" cy="3921300"/>
                  </a:xfrm>
                  <a:prstGeom prst="roundRect">
                    <a:avLst>
                      <a:gd name="adj" fmla="val 3932"/>
                    </a:avLst>
                  </a:prstGeom>
                  <a:solidFill>
                    <a:schemeClr val="bg2"/>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sp>
                <p:nvSpPr>
                  <p:cNvPr id="35" name="iṩļíḋè">
                    <a:extLst>
                      <a:ext uri="{FF2B5EF4-FFF2-40B4-BE49-F238E27FC236}">
                        <a16:creationId xmlns:a16="http://schemas.microsoft.com/office/drawing/2014/main" id="{707691C8-5044-794B-9ADB-C00E7BC273F9}"/>
                      </a:ext>
                    </a:extLst>
                  </p:cNvPr>
                  <p:cNvSpPr>
                    <a:spLocks/>
                  </p:cNvSpPr>
                  <p:nvPr/>
                </p:nvSpPr>
                <p:spPr bwMode="auto">
                  <a:xfrm>
                    <a:off x="7338853" y="6885735"/>
                    <a:ext cx="979368" cy="964861"/>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605028" h="596066">
                        <a:moveTo>
                          <a:pt x="470081" y="563078"/>
                        </a:moveTo>
                        <a:lnTo>
                          <a:pt x="470081" y="565346"/>
                        </a:lnTo>
                        <a:cubicBezTo>
                          <a:pt x="470081" y="570912"/>
                          <a:pt x="474624" y="575448"/>
                          <a:pt x="480199" y="575448"/>
                        </a:cubicBezTo>
                        <a:lnTo>
                          <a:pt x="574260" y="575448"/>
                        </a:lnTo>
                        <a:cubicBezTo>
                          <a:pt x="579835" y="575448"/>
                          <a:pt x="584378" y="570912"/>
                          <a:pt x="584378" y="565346"/>
                        </a:cubicBezTo>
                        <a:lnTo>
                          <a:pt x="584378" y="563078"/>
                        </a:lnTo>
                        <a:close/>
                        <a:moveTo>
                          <a:pt x="245405" y="563078"/>
                        </a:moveTo>
                        <a:lnTo>
                          <a:pt x="245405" y="565346"/>
                        </a:lnTo>
                        <a:cubicBezTo>
                          <a:pt x="245405" y="570912"/>
                          <a:pt x="249949" y="575448"/>
                          <a:pt x="255526" y="575448"/>
                        </a:cubicBezTo>
                        <a:lnTo>
                          <a:pt x="349502" y="575448"/>
                        </a:lnTo>
                        <a:cubicBezTo>
                          <a:pt x="355079" y="575448"/>
                          <a:pt x="359623" y="570912"/>
                          <a:pt x="359623" y="565346"/>
                        </a:cubicBezTo>
                        <a:lnTo>
                          <a:pt x="359623" y="563078"/>
                        </a:lnTo>
                        <a:close/>
                        <a:moveTo>
                          <a:pt x="20650" y="563078"/>
                        </a:moveTo>
                        <a:lnTo>
                          <a:pt x="20650" y="565346"/>
                        </a:lnTo>
                        <a:cubicBezTo>
                          <a:pt x="20650" y="570912"/>
                          <a:pt x="25193" y="575448"/>
                          <a:pt x="30768" y="575448"/>
                        </a:cubicBezTo>
                        <a:lnTo>
                          <a:pt x="124829" y="575448"/>
                        </a:lnTo>
                        <a:cubicBezTo>
                          <a:pt x="130404" y="575448"/>
                          <a:pt x="134947" y="570912"/>
                          <a:pt x="134947" y="565346"/>
                        </a:cubicBezTo>
                        <a:lnTo>
                          <a:pt x="134947" y="563078"/>
                        </a:lnTo>
                        <a:close/>
                        <a:moveTo>
                          <a:pt x="480199" y="389887"/>
                        </a:moveTo>
                        <a:cubicBezTo>
                          <a:pt x="474624" y="389887"/>
                          <a:pt x="470081" y="394423"/>
                          <a:pt x="470081" y="399990"/>
                        </a:cubicBezTo>
                        <a:lnTo>
                          <a:pt x="470081" y="542460"/>
                        </a:lnTo>
                        <a:lnTo>
                          <a:pt x="584378" y="542460"/>
                        </a:lnTo>
                        <a:lnTo>
                          <a:pt x="584378" y="399990"/>
                        </a:lnTo>
                        <a:cubicBezTo>
                          <a:pt x="584378" y="394423"/>
                          <a:pt x="579835" y="389887"/>
                          <a:pt x="574260" y="389887"/>
                        </a:cubicBezTo>
                        <a:close/>
                        <a:moveTo>
                          <a:pt x="255526" y="389887"/>
                        </a:moveTo>
                        <a:cubicBezTo>
                          <a:pt x="249949" y="389887"/>
                          <a:pt x="245405" y="394423"/>
                          <a:pt x="245405" y="399990"/>
                        </a:cubicBezTo>
                        <a:lnTo>
                          <a:pt x="245405" y="542460"/>
                        </a:lnTo>
                        <a:lnTo>
                          <a:pt x="359623" y="542460"/>
                        </a:lnTo>
                        <a:lnTo>
                          <a:pt x="359623" y="399990"/>
                        </a:lnTo>
                        <a:cubicBezTo>
                          <a:pt x="359623" y="394423"/>
                          <a:pt x="355079" y="389887"/>
                          <a:pt x="349502" y="389887"/>
                        </a:cubicBezTo>
                        <a:close/>
                        <a:moveTo>
                          <a:pt x="30768" y="389887"/>
                        </a:moveTo>
                        <a:cubicBezTo>
                          <a:pt x="25193" y="389887"/>
                          <a:pt x="20650" y="394423"/>
                          <a:pt x="20650" y="399990"/>
                        </a:cubicBezTo>
                        <a:lnTo>
                          <a:pt x="20650" y="542460"/>
                        </a:lnTo>
                        <a:lnTo>
                          <a:pt x="134947" y="542460"/>
                        </a:lnTo>
                        <a:lnTo>
                          <a:pt x="134947" y="399990"/>
                        </a:lnTo>
                        <a:cubicBezTo>
                          <a:pt x="134947" y="394423"/>
                          <a:pt x="130404" y="389887"/>
                          <a:pt x="124829" y="389887"/>
                        </a:cubicBezTo>
                        <a:close/>
                        <a:moveTo>
                          <a:pt x="480199" y="369269"/>
                        </a:moveTo>
                        <a:lnTo>
                          <a:pt x="574260" y="369269"/>
                        </a:lnTo>
                        <a:cubicBezTo>
                          <a:pt x="591193" y="369269"/>
                          <a:pt x="605028" y="383083"/>
                          <a:pt x="605028" y="399990"/>
                        </a:cubicBezTo>
                        <a:lnTo>
                          <a:pt x="605028" y="565346"/>
                        </a:lnTo>
                        <a:cubicBezTo>
                          <a:pt x="605028" y="582355"/>
                          <a:pt x="591193" y="596066"/>
                          <a:pt x="574260" y="596066"/>
                        </a:cubicBezTo>
                        <a:lnTo>
                          <a:pt x="480199" y="596066"/>
                        </a:lnTo>
                        <a:cubicBezTo>
                          <a:pt x="463266" y="596066"/>
                          <a:pt x="449431" y="582355"/>
                          <a:pt x="449431" y="565346"/>
                        </a:cubicBezTo>
                        <a:lnTo>
                          <a:pt x="449431" y="399990"/>
                        </a:lnTo>
                        <a:cubicBezTo>
                          <a:pt x="449431" y="383083"/>
                          <a:pt x="463266" y="369269"/>
                          <a:pt x="480199" y="369269"/>
                        </a:cubicBezTo>
                        <a:close/>
                        <a:moveTo>
                          <a:pt x="255526" y="369269"/>
                        </a:moveTo>
                        <a:lnTo>
                          <a:pt x="349502" y="369269"/>
                        </a:lnTo>
                        <a:cubicBezTo>
                          <a:pt x="366439" y="369269"/>
                          <a:pt x="380277" y="383083"/>
                          <a:pt x="380277" y="399990"/>
                        </a:cubicBezTo>
                        <a:lnTo>
                          <a:pt x="380277" y="565346"/>
                        </a:lnTo>
                        <a:cubicBezTo>
                          <a:pt x="380277" y="582355"/>
                          <a:pt x="366439" y="596066"/>
                          <a:pt x="349502" y="596066"/>
                        </a:cubicBezTo>
                        <a:lnTo>
                          <a:pt x="255526" y="596066"/>
                        </a:lnTo>
                        <a:cubicBezTo>
                          <a:pt x="238486" y="596066"/>
                          <a:pt x="224751" y="582355"/>
                          <a:pt x="224751" y="565346"/>
                        </a:cubicBezTo>
                        <a:lnTo>
                          <a:pt x="224751" y="399990"/>
                        </a:lnTo>
                        <a:cubicBezTo>
                          <a:pt x="224751" y="383083"/>
                          <a:pt x="238486" y="369269"/>
                          <a:pt x="255526" y="369269"/>
                        </a:cubicBezTo>
                        <a:close/>
                        <a:moveTo>
                          <a:pt x="30768" y="369269"/>
                        </a:moveTo>
                        <a:lnTo>
                          <a:pt x="124829" y="369269"/>
                        </a:lnTo>
                        <a:cubicBezTo>
                          <a:pt x="141762" y="369269"/>
                          <a:pt x="155597" y="383083"/>
                          <a:pt x="155597" y="399990"/>
                        </a:cubicBezTo>
                        <a:lnTo>
                          <a:pt x="155597" y="565346"/>
                        </a:lnTo>
                        <a:cubicBezTo>
                          <a:pt x="155597" y="582355"/>
                          <a:pt x="141762" y="596066"/>
                          <a:pt x="124829" y="596066"/>
                        </a:cubicBezTo>
                        <a:lnTo>
                          <a:pt x="30768" y="596066"/>
                        </a:lnTo>
                        <a:cubicBezTo>
                          <a:pt x="13835" y="596066"/>
                          <a:pt x="0" y="582355"/>
                          <a:pt x="0" y="565346"/>
                        </a:cubicBezTo>
                        <a:lnTo>
                          <a:pt x="0" y="399990"/>
                        </a:lnTo>
                        <a:cubicBezTo>
                          <a:pt x="0" y="383083"/>
                          <a:pt x="13835" y="369269"/>
                          <a:pt x="30768" y="369269"/>
                        </a:cubicBezTo>
                        <a:close/>
                        <a:moveTo>
                          <a:pt x="302495" y="234842"/>
                        </a:moveTo>
                        <a:cubicBezTo>
                          <a:pt x="308174" y="234842"/>
                          <a:pt x="312820" y="239482"/>
                          <a:pt x="312820" y="245153"/>
                        </a:cubicBezTo>
                        <a:lnTo>
                          <a:pt x="312820" y="292586"/>
                        </a:lnTo>
                        <a:lnTo>
                          <a:pt x="527172" y="292586"/>
                        </a:lnTo>
                        <a:cubicBezTo>
                          <a:pt x="532954" y="292586"/>
                          <a:pt x="537497" y="297226"/>
                          <a:pt x="537497" y="302898"/>
                        </a:cubicBezTo>
                        <a:lnTo>
                          <a:pt x="537497" y="340328"/>
                        </a:lnTo>
                        <a:cubicBezTo>
                          <a:pt x="537497" y="346000"/>
                          <a:pt x="532954" y="350640"/>
                          <a:pt x="527172" y="350640"/>
                        </a:cubicBezTo>
                        <a:cubicBezTo>
                          <a:pt x="521493" y="350640"/>
                          <a:pt x="516847" y="346000"/>
                          <a:pt x="516847" y="340328"/>
                        </a:cubicBezTo>
                        <a:lnTo>
                          <a:pt x="516847" y="313209"/>
                        </a:lnTo>
                        <a:lnTo>
                          <a:pt x="312820" y="313209"/>
                        </a:lnTo>
                        <a:lnTo>
                          <a:pt x="312820" y="340328"/>
                        </a:lnTo>
                        <a:cubicBezTo>
                          <a:pt x="312820" y="346000"/>
                          <a:pt x="308174" y="350640"/>
                          <a:pt x="302495" y="350640"/>
                        </a:cubicBezTo>
                        <a:cubicBezTo>
                          <a:pt x="296816" y="350640"/>
                          <a:pt x="292170" y="346000"/>
                          <a:pt x="292170" y="340328"/>
                        </a:cubicBezTo>
                        <a:lnTo>
                          <a:pt x="292170" y="313209"/>
                        </a:lnTo>
                        <a:lnTo>
                          <a:pt x="88040" y="313209"/>
                        </a:lnTo>
                        <a:lnTo>
                          <a:pt x="88040" y="340328"/>
                        </a:lnTo>
                        <a:cubicBezTo>
                          <a:pt x="88040" y="346000"/>
                          <a:pt x="83497" y="350640"/>
                          <a:pt x="77715" y="350640"/>
                        </a:cubicBezTo>
                        <a:cubicBezTo>
                          <a:pt x="72036" y="350640"/>
                          <a:pt x="67390" y="346000"/>
                          <a:pt x="67390" y="340328"/>
                        </a:cubicBezTo>
                        <a:lnTo>
                          <a:pt x="67390" y="302898"/>
                        </a:lnTo>
                        <a:cubicBezTo>
                          <a:pt x="67390" y="297226"/>
                          <a:pt x="72036" y="292586"/>
                          <a:pt x="77715" y="292586"/>
                        </a:cubicBezTo>
                        <a:lnTo>
                          <a:pt x="292170" y="292586"/>
                        </a:lnTo>
                        <a:lnTo>
                          <a:pt x="292170" y="245153"/>
                        </a:lnTo>
                        <a:cubicBezTo>
                          <a:pt x="292170" y="239482"/>
                          <a:pt x="296816" y="234842"/>
                          <a:pt x="302495" y="234842"/>
                        </a:cubicBezTo>
                        <a:close/>
                        <a:moveTo>
                          <a:pt x="191705" y="153212"/>
                        </a:moveTo>
                        <a:lnTo>
                          <a:pt x="191705" y="160326"/>
                        </a:lnTo>
                        <a:cubicBezTo>
                          <a:pt x="191705" y="165894"/>
                          <a:pt x="196146" y="170431"/>
                          <a:pt x="201722" y="170431"/>
                        </a:cubicBezTo>
                        <a:lnTo>
                          <a:pt x="403307" y="170431"/>
                        </a:lnTo>
                        <a:cubicBezTo>
                          <a:pt x="408780" y="170431"/>
                          <a:pt x="413324" y="165894"/>
                          <a:pt x="413324" y="160326"/>
                        </a:cubicBezTo>
                        <a:lnTo>
                          <a:pt x="413324" y="153212"/>
                        </a:lnTo>
                        <a:close/>
                        <a:moveTo>
                          <a:pt x="201722" y="20621"/>
                        </a:moveTo>
                        <a:cubicBezTo>
                          <a:pt x="196146" y="20621"/>
                          <a:pt x="191705" y="25054"/>
                          <a:pt x="191705" y="30622"/>
                        </a:cubicBezTo>
                        <a:lnTo>
                          <a:pt x="191705" y="132592"/>
                        </a:lnTo>
                        <a:lnTo>
                          <a:pt x="413324" y="132592"/>
                        </a:lnTo>
                        <a:lnTo>
                          <a:pt x="413324" y="30622"/>
                        </a:lnTo>
                        <a:cubicBezTo>
                          <a:pt x="413324" y="25054"/>
                          <a:pt x="408780" y="20621"/>
                          <a:pt x="403307" y="20621"/>
                        </a:cubicBezTo>
                        <a:close/>
                        <a:moveTo>
                          <a:pt x="201722" y="0"/>
                        </a:moveTo>
                        <a:lnTo>
                          <a:pt x="403307" y="0"/>
                        </a:lnTo>
                        <a:cubicBezTo>
                          <a:pt x="420243" y="0"/>
                          <a:pt x="433978" y="13713"/>
                          <a:pt x="433978" y="30622"/>
                        </a:cubicBezTo>
                        <a:lnTo>
                          <a:pt x="433978" y="160326"/>
                        </a:lnTo>
                        <a:cubicBezTo>
                          <a:pt x="433978" y="177236"/>
                          <a:pt x="420243" y="191051"/>
                          <a:pt x="403307" y="191051"/>
                        </a:cubicBezTo>
                        <a:lnTo>
                          <a:pt x="312842" y="191051"/>
                        </a:lnTo>
                        <a:lnTo>
                          <a:pt x="312842" y="203424"/>
                        </a:lnTo>
                        <a:lnTo>
                          <a:pt x="378212" y="203424"/>
                        </a:lnTo>
                        <a:cubicBezTo>
                          <a:pt x="383892" y="203424"/>
                          <a:pt x="388539" y="208064"/>
                          <a:pt x="388539" y="213734"/>
                        </a:cubicBezTo>
                        <a:cubicBezTo>
                          <a:pt x="388539" y="219405"/>
                          <a:pt x="383892" y="224045"/>
                          <a:pt x="378212" y="224045"/>
                        </a:cubicBezTo>
                        <a:lnTo>
                          <a:pt x="226817" y="224045"/>
                        </a:lnTo>
                        <a:cubicBezTo>
                          <a:pt x="221034" y="224045"/>
                          <a:pt x="216490" y="219405"/>
                          <a:pt x="216490" y="213734"/>
                        </a:cubicBezTo>
                        <a:cubicBezTo>
                          <a:pt x="216490" y="208064"/>
                          <a:pt x="221034" y="203424"/>
                          <a:pt x="226817" y="203424"/>
                        </a:cubicBezTo>
                        <a:lnTo>
                          <a:pt x="292187" y="203424"/>
                        </a:lnTo>
                        <a:lnTo>
                          <a:pt x="292187" y="191051"/>
                        </a:lnTo>
                        <a:lnTo>
                          <a:pt x="201722" y="191051"/>
                        </a:lnTo>
                        <a:cubicBezTo>
                          <a:pt x="184786" y="191051"/>
                          <a:pt x="171051" y="177236"/>
                          <a:pt x="171051" y="160326"/>
                        </a:cubicBezTo>
                        <a:lnTo>
                          <a:pt x="171051" y="30622"/>
                        </a:lnTo>
                        <a:cubicBezTo>
                          <a:pt x="171051" y="13713"/>
                          <a:pt x="184786" y="0"/>
                          <a:pt x="201722" y="0"/>
                        </a:cubicBezTo>
                        <a:close/>
                      </a:path>
                    </a:pathLst>
                  </a:custGeom>
                  <a:solidFill>
                    <a:schemeClr val="accent1"/>
                  </a:solidFill>
                  <a:ln>
                    <a:noFill/>
                  </a:ln>
                  <a:effectLst/>
                  <a:extLst>
                    <a:ext uri="{91240B29-F687-4f45-9708-019B960494DF}">
                      <a14:hiddenLine xmlns:p14="http://schemas.microsoft.com/office/powerpoint/2010/main" xmlns:a14="http://schemas.microsoft.com/office/drawing/2010/main" xmlns:lc="http://schemas.openxmlformats.org/drawingml/2006/lockedCanvas" xmlns="" w="9525" cap="flat">
                        <a:solidFill>
                          <a:srgbClr val="808080"/>
                        </a:solidFill>
                        <a:bevel/>
                        <a:headEnd/>
                        <a:tailEnd/>
                      </a14:hiddenLine>
                    </a:ext>
                    <a:ext uri="{AF507438-7753-43e0-B8FC-AC1667EBCBE1}">
                      <a14:hiddenEffects xmlns:p14="http://schemas.microsoft.com/office/powerpoint/2010/main" xmlns:a14="http://schemas.microsoft.com/office/drawing/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33" name="iş1íďè">
                  <a:extLst>
                    <a:ext uri="{FF2B5EF4-FFF2-40B4-BE49-F238E27FC236}">
                      <a16:creationId xmlns:a16="http://schemas.microsoft.com/office/drawing/2014/main" id="{2CBAFABB-CBDB-524E-B635-27C923509801}"/>
                    </a:ext>
                  </a:extLst>
                </p:cNvPr>
                <p:cNvSpPr/>
                <p:nvPr/>
              </p:nvSpPr>
              <p:spPr>
                <a:xfrm rot="10800000">
                  <a:off x="2339175" y="4681376"/>
                  <a:ext cx="334117" cy="28803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solidFill>
                      <a:schemeClr val="accent2"/>
                    </a:solidFill>
                    <a:latin typeface="Agency FB" panose="020B0503020202020204" pitchFamily="34" charset="0"/>
                  </a:endParaRPr>
                </a:p>
              </p:txBody>
            </p:sp>
          </p:grpSp>
          <p:grpSp>
            <p:nvGrpSpPr>
              <p:cNvPr id="18" name="îšļïďê">
                <a:extLst>
                  <a:ext uri="{FF2B5EF4-FFF2-40B4-BE49-F238E27FC236}">
                    <a16:creationId xmlns:a16="http://schemas.microsoft.com/office/drawing/2014/main" id="{84408FE2-AE5D-2547-9709-5901C505C35B}"/>
                  </a:ext>
                </a:extLst>
              </p:cNvPr>
              <p:cNvGrpSpPr/>
              <p:nvPr/>
            </p:nvGrpSpPr>
            <p:grpSpPr>
              <a:xfrm>
                <a:off x="6528048" y="1985563"/>
                <a:ext cx="1905000" cy="2079754"/>
                <a:chOff x="1556810" y="2889654"/>
                <a:chExt cx="1905000" cy="2079754"/>
              </a:xfrm>
            </p:grpSpPr>
            <p:grpSp>
              <p:nvGrpSpPr>
                <p:cNvPr id="28" name="îṩļiḋê">
                  <a:extLst>
                    <a:ext uri="{FF2B5EF4-FFF2-40B4-BE49-F238E27FC236}">
                      <a16:creationId xmlns:a16="http://schemas.microsoft.com/office/drawing/2014/main" id="{6F6CFF75-4CB4-CF49-986F-F4B9F55FBDA5}"/>
                    </a:ext>
                  </a:extLst>
                </p:cNvPr>
                <p:cNvGrpSpPr/>
                <p:nvPr/>
              </p:nvGrpSpPr>
              <p:grpSpPr>
                <a:xfrm>
                  <a:off x="1556810" y="2889654"/>
                  <a:ext cx="1905000" cy="1960650"/>
                  <a:chOff x="5869897" y="6133268"/>
                  <a:chExt cx="3809999" cy="3921300"/>
                </a:xfrm>
              </p:grpSpPr>
              <p:sp>
                <p:nvSpPr>
                  <p:cNvPr id="30" name="ïşḷïḍe">
                    <a:extLst>
                      <a:ext uri="{FF2B5EF4-FFF2-40B4-BE49-F238E27FC236}">
                        <a16:creationId xmlns:a16="http://schemas.microsoft.com/office/drawing/2014/main" id="{953B8EA4-5570-4441-9477-C00E1B2C7F72}"/>
                      </a:ext>
                    </a:extLst>
                  </p:cNvPr>
                  <p:cNvSpPr/>
                  <p:nvPr/>
                </p:nvSpPr>
                <p:spPr>
                  <a:xfrm>
                    <a:off x="5869897" y="6133268"/>
                    <a:ext cx="3809999" cy="3921300"/>
                  </a:xfrm>
                  <a:prstGeom prst="roundRect">
                    <a:avLst>
                      <a:gd name="adj" fmla="val 3932"/>
                    </a:avLst>
                  </a:prstGeom>
                  <a:solidFill>
                    <a:schemeClr val="bg2"/>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sp>
                <p:nvSpPr>
                  <p:cNvPr id="31" name="íṧ1íḓe">
                    <a:extLst>
                      <a:ext uri="{FF2B5EF4-FFF2-40B4-BE49-F238E27FC236}">
                        <a16:creationId xmlns:a16="http://schemas.microsoft.com/office/drawing/2014/main" id="{E1BE5725-0603-3346-850A-9AD8A2C2C027}"/>
                      </a:ext>
                    </a:extLst>
                  </p:cNvPr>
                  <p:cNvSpPr>
                    <a:spLocks/>
                  </p:cNvSpPr>
                  <p:nvPr/>
                </p:nvSpPr>
                <p:spPr bwMode="auto">
                  <a:xfrm>
                    <a:off x="7338853" y="6888030"/>
                    <a:ext cx="979368" cy="960271"/>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accent1"/>
                  </a:solidFill>
                  <a:ln>
                    <a:noFill/>
                  </a:ln>
                  <a:effectLst/>
                  <a:extLst>
                    <a:ext uri="{91240B29-F687-4f45-9708-019B960494DF}">
                      <a14:hiddenLine xmlns:p14="http://schemas.microsoft.com/office/powerpoint/2010/main" xmlns:a14="http://schemas.microsoft.com/office/drawing/2010/main" xmlns:lc="http://schemas.openxmlformats.org/drawingml/2006/lockedCanvas" xmlns="" w="9525" cap="flat">
                        <a:solidFill>
                          <a:srgbClr val="808080"/>
                        </a:solidFill>
                        <a:bevel/>
                        <a:headEnd/>
                        <a:tailEnd/>
                      </a14:hiddenLine>
                    </a:ext>
                    <a:ext uri="{AF507438-7753-43e0-B8FC-AC1667EBCBE1}">
                      <a14:hiddenEffects xmlns:p14="http://schemas.microsoft.com/office/powerpoint/2010/main" xmlns:a14="http://schemas.microsoft.com/office/drawing/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29" name="iś1íḋê">
                  <a:extLst>
                    <a:ext uri="{FF2B5EF4-FFF2-40B4-BE49-F238E27FC236}">
                      <a16:creationId xmlns:a16="http://schemas.microsoft.com/office/drawing/2014/main" id="{04CCCA3E-39E2-8E4D-A234-7E0905825266}"/>
                    </a:ext>
                  </a:extLst>
                </p:cNvPr>
                <p:cNvSpPr/>
                <p:nvPr/>
              </p:nvSpPr>
              <p:spPr>
                <a:xfrm rot="10800000">
                  <a:off x="2339175" y="4681376"/>
                  <a:ext cx="334117" cy="28803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solidFill>
                      <a:schemeClr val="accent2"/>
                    </a:solidFill>
                    <a:latin typeface="Agency FB" panose="020B0503020202020204" pitchFamily="34" charset="0"/>
                  </a:endParaRPr>
                </a:p>
              </p:txBody>
            </p:sp>
          </p:grpSp>
          <p:grpSp>
            <p:nvGrpSpPr>
              <p:cNvPr id="19" name="íṣļïḓè">
                <a:extLst>
                  <a:ext uri="{FF2B5EF4-FFF2-40B4-BE49-F238E27FC236}">
                    <a16:creationId xmlns:a16="http://schemas.microsoft.com/office/drawing/2014/main" id="{F1BED812-BE83-F440-A8D7-2D8BBED6F22F}"/>
                  </a:ext>
                </a:extLst>
              </p:cNvPr>
              <p:cNvGrpSpPr/>
              <p:nvPr/>
            </p:nvGrpSpPr>
            <p:grpSpPr>
              <a:xfrm>
                <a:off x="8832304" y="1985563"/>
                <a:ext cx="1905000" cy="2079754"/>
                <a:chOff x="1556810" y="2889654"/>
                <a:chExt cx="1905000" cy="2079754"/>
              </a:xfrm>
            </p:grpSpPr>
            <p:grpSp>
              <p:nvGrpSpPr>
                <p:cNvPr id="24" name="îṧľïḑe">
                  <a:extLst>
                    <a:ext uri="{FF2B5EF4-FFF2-40B4-BE49-F238E27FC236}">
                      <a16:creationId xmlns:a16="http://schemas.microsoft.com/office/drawing/2014/main" id="{BD1A9468-4B94-F44D-9107-F962764BA115}"/>
                    </a:ext>
                  </a:extLst>
                </p:cNvPr>
                <p:cNvGrpSpPr/>
                <p:nvPr/>
              </p:nvGrpSpPr>
              <p:grpSpPr>
                <a:xfrm>
                  <a:off x="1556810" y="2889654"/>
                  <a:ext cx="1905000" cy="1960650"/>
                  <a:chOff x="5869897" y="6133268"/>
                  <a:chExt cx="3809999" cy="3921300"/>
                </a:xfrm>
              </p:grpSpPr>
              <p:sp>
                <p:nvSpPr>
                  <p:cNvPr id="26" name="íṧļíḑè">
                    <a:extLst>
                      <a:ext uri="{FF2B5EF4-FFF2-40B4-BE49-F238E27FC236}">
                        <a16:creationId xmlns:a16="http://schemas.microsoft.com/office/drawing/2014/main" id="{2D377596-B75F-7444-9B3B-6FA88A199C42}"/>
                      </a:ext>
                    </a:extLst>
                  </p:cNvPr>
                  <p:cNvSpPr/>
                  <p:nvPr/>
                </p:nvSpPr>
                <p:spPr>
                  <a:xfrm>
                    <a:off x="5869897" y="6133268"/>
                    <a:ext cx="3809999" cy="3921300"/>
                  </a:xfrm>
                  <a:prstGeom prst="roundRect">
                    <a:avLst>
                      <a:gd name="adj" fmla="val 3932"/>
                    </a:avLst>
                  </a:prstGeom>
                  <a:solidFill>
                    <a:schemeClr val="bg2"/>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sp>
                <p:nvSpPr>
                  <p:cNvPr id="27" name="îs1îḋè">
                    <a:extLst>
                      <a:ext uri="{FF2B5EF4-FFF2-40B4-BE49-F238E27FC236}">
                        <a16:creationId xmlns:a16="http://schemas.microsoft.com/office/drawing/2014/main" id="{E9EE6FC6-302A-D541-BF48-CC44EEB28A27}"/>
                      </a:ext>
                    </a:extLst>
                  </p:cNvPr>
                  <p:cNvSpPr>
                    <a:spLocks/>
                  </p:cNvSpPr>
                  <p:nvPr/>
                </p:nvSpPr>
                <p:spPr bwMode="auto">
                  <a:xfrm>
                    <a:off x="7338853" y="6939473"/>
                    <a:ext cx="979368" cy="857383"/>
                  </a:xfrm>
                  <a:custGeom>
                    <a:avLst/>
                    <a:gdLst>
                      <a:gd name="T0" fmla="*/ 793 w 853"/>
                      <a:gd name="T1" fmla="*/ 481 h 748"/>
                      <a:gd name="T2" fmla="*/ 840 w 853"/>
                      <a:gd name="T3" fmla="*/ 71 h 748"/>
                      <a:gd name="T4" fmla="*/ 840 w 853"/>
                      <a:gd name="T5" fmla="*/ 45 h 748"/>
                      <a:gd name="T6" fmla="*/ 463 w 853"/>
                      <a:gd name="T7" fmla="*/ 45 h 748"/>
                      <a:gd name="T8" fmla="*/ 449 w 853"/>
                      <a:gd name="T9" fmla="*/ 0 h 748"/>
                      <a:gd name="T10" fmla="*/ 376 w 853"/>
                      <a:gd name="T11" fmla="*/ 13 h 748"/>
                      <a:gd name="T12" fmla="*/ 73 w 853"/>
                      <a:gd name="T13" fmla="*/ 45 h 748"/>
                      <a:gd name="T14" fmla="*/ 0 w 853"/>
                      <a:gd name="T15" fmla="*/ 58 h 748"/>
                      <a:gd name="T16" fmla="*/ 60 w 853"/>
                      <a:gd name="T17" fmla="*/ 71 h 748"/>
                      <a:gd name="T18" fmla="*/ 13 w 853"/>
                      <a:gd name="T19" fmla="*/ 481 h 748"/>
                      <a:gd name="T20" fmla="*/ 13 w 853"/>
                      <a:gd name="T21" fmla="*/ 507 h 748"/>
                      <a:gd name="T22" fmla="*/ 414 w 853"/>
                      <a:gd name="T23" fmla="*/ 507 h 748"/>
                      <a:gd name="T24" fmla="*/ 413 w 853"/>
                      <a:gd name="T25" fmla="*/ 565 h 748"/>
                      <a:gd name="T26" fmla="*/ 216 w 853"/>
                      <a:gd name="T27" fmla="*/ 721 h 748"/>
                      <a:gd name="T28" fmla="*/ 216 w 853"/>
                      <a:gd name="T29" fmla="*/ 747 h 748"/>
                      <a:gd name="T30" fmla="*/ 314 w 853"/>
                      <a:gd name="T31" fmla="*/ 748 h 748"/>
                      <a:gd name="T32" fmla="*/ 425 w 853"/>
                      <a:gd name="T33" fmla="*/ 747 h 748"/>
                      <a:gd name="T34" fmla="*/ 428 w 853"/>
                      <a:gd name="T35" fmla="*/ 747 h 748"/>
                      <a:gd name="T36" fmla="*/ 539 w 853"/>
                      <a:gd name="T37" fmla="*/ 748 h 748"/>
                      <a:gd name="T38" fmla="*/ 643 w 853"/>
                      <a:gd name="T39" fmla="*/ 747 h 748"/>
                      <a:gd name="T40" fmla="*/ 643 w 853"/>
                      <a:gd name="T41" fmla="*/ 721 h 748"/>
                      <a:gd name="T42" fmla="*/ 440 w 853"/>
                      <a:gd name="T43" fmla="*/ 565 h 748"/>
                      <a:gd name="T44" fmla="*/ 440 w 853"/>
                      <a:gd name="T45" fmla="*/ 507 h 748"/>
                      <a:gd name="T46" fmla="*/ 840 w 853"/>
                      <a:gd name="T47" fmla="*/ 507 h 748"/>
                      <a:gd name="T48" fmla="*/ 840 w 853"/>
                      <a:gd name="T49" fmla="*/ 481 h 748"/>
                      <a:gd name="T50" fmla="*/ 413 w 853"/>
                      <a:gd name="T51" fmla="*/ 721 h 748"/>
                      <a:gd name="T52" fmla="*/ 413 w 853"/>
                      <a:gd name="T53" fmla="*/ 612 h 748"/>
                      <a:gd name="T54" fmla="*/ 440 w 853"/>
                      <a:gd name="T55" fmla="*/ 721 h 748"/>
                      <a:gd name="T56" fmla="*/ 514 w 853"/>
                      <a:gd name="T57" fmla="*/ 721 h 748"/>
                      <a:gd name="T58" fmla="*/ 436 w 853"/>
                      <a:gd name="T59" fmla="*/ 26 h 748"/>
                      <a:gd name="T60" fmla="*/ 402 w 853"/>
                      <a:gd name="T61" fmla="*/ 45 h 748"/>
                      <a:gd name="T62" fmla="*/ 87 w 853"/>
                      <a:gd name="T63" fmla="*/ 481 h 748"/>
                      <a:gd name="T64" fmla="*/ 389 w 853"/>
                      <a:gd name="T65" fmla="*/ 71 h 748"/>
                      <a:gd name="T66" fmla="*/ 767 w 853"/>
                      <a:gd name="T67" fmla="*/ 71 h 748"/>
                      <a:gd name="T68" fmla="*/ 87 w 853"/>
                      <a:gd name="T69" fmla="*/ 48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3" h="748">
                        <a:moveTo>
                          <a:pt x="840" y="481"/>
                        </a:moveTo>
                        <a:lnTo>
                          <a:pt x="793" y="481"/>
                        </a:lnTo>
                        <a:lnTo>
                          <a:pt x="793" y="71"/>
                        </a:lnTo>
                        <a:lnTo>
                          <a:pt x="840" y="71"/>
                        </a:lnTo>
                        <a:cubicBezTo>
                          <a:pt x="847" y="71"/>
                          <a:pt x="853" y="65"/>
                          <a:pt x="853" y="58"/>
                        </a:cubicBezTo>
                        <a:cubicBezTo>
                          <a:pt x="853" y="51"/>
                          <a:pt x="847" y="45"/>
                          <a:pt x="840" y="45"/>
                        </a:cubicBezTo>
                        <a:lnTo>
                          <a:pt x="780" y="45"/>
                        </a:lnTo>
                        <a:lnTo>
                          <a:pt x="463" y="45"/>
                        </a:lnTo>
                        <a:lnTo>
                          <a:pt x="463" y="13"/>
                        </a:lnTo>
                        <a:cubicBezTo>
                          <a:pt x="463" y="6"/>
                          <a:pt x="457" y="0"/>
                          <a:pt x="449" y="0"/>
                        </a:cubicBezTo>
                        <a:lnTo>
                          <a:pt x="389" y="0"/>
                        </a:lnTo>
                        <a:cubicBezTo>
                          <a:pt x="382" y="0"/>
                          <a:pt x="376" y="6"/>
                          <a:pt x="376" y="13"/>
                        </a:cubicBezTo>
                        <a:lnTo>
                          <a:pt x="376" y="45"/>
                        </a:lnTo>
                        <a:lnTo>
                          <a:pt x="73" y="45"/>
                        </a:lnTo>
                        <a:lnTo>
                          <a:pt x="13" y="45"/>
                        </a:lnTo>
                        <a:cubicBezTo>
                          <a:pt x="6" y="45"/>
                          <a:pt x="0" y="51"/>
                          <a:pt x="0" y="58"/>
                        </a:cubicBezTo>
                        <a:cubicBezTo>
                          <a:pt x="0" y="65"/>
                          <a:pt x="6" y="71"/>
                          <a:pt x="13" y="71"/>
                        </a:cubicBezTo>
                        <a:lnTo>
                          <a:pt x="60" y="71"/>
                        </a:lnTo>
                        <a:lnTo>
                          <a:pt x="60" y="481"/>
                        </a:lnTo>
                        <a:lnTo>
                          <a:pt x="13" y="481"/>
                        </a:lnTo>
                        <a:cubicBezTo>
                          <a:pt x="6" y="481"/>
                          <a:pt x="0" y="487"/>
                          <a:pt x="0" y="494"/>
                        </a:cubicBezTo>
                        <a:cubicBezTo>
                          <a:pt x="0" y="501"/>
                          <a:pt x="6" y="507"/>
                          <a:pt x="13" y="507"/>
                        </a:cubicBezTo>
                        <a:lnTo>
                          <a:pt x="73" y="507"/>
                        </a:lnTo>
                        <a:lnTo>
                          <a:pt x="414" y="507"/>
                        </a:lnTo>
                        <a:cubicBezTo>
                          <a:pt x="414" y="508"/>
                          <a:pt x="413" y="508"/>
                          <a:pt x="413" y="509"/>
                        </a:cubicBezTo>
                        <a:lnTo>
                          <a:pt x="413" y="565"/>
                        </a:lnTo>
                        <a:lnTo>
                          <a:pt x="307" y="721"/>
                        </a:lnTo>
                        <a:lnTo>
                          <a:pt x="216" y="721"/>
                        </a:lnTo>
                        <a:cubicBezTo>
                          <a:pt x="209" y="721"/>
                          <a:pt x="203" y="727"/>
                          <a:pt x="203" y="734"/>
                        </a:cubicBezTo>
                        <a:cubicBezTo>
                          <a:pt x="203" y="741"/>
                          <a:pt x="209" y="747"/>
                          <a:pt x="216" y="747"/>
                        </a:cubicBezTo>
                        <a:lnTo>
                          <a:pt x="312" y="747"/>
                        </a:lnTo>
                        <a:cubicBezTo>
                          <a:pt x="312" y="748"/>
                          <a:pt x="313" y="748"/>
                          <a:pt x="314" y="748"/>
                        </a:cubicBezTo>
                        <a:cubicBezTo>
                          <a:pt x="315" y="748"/>
                          <a:pt x="316" y="748"/>
                          <a:pt x="317" y="747"/>
                        </a:cubicBezTo>
                        <a:lnTo>
                          <a:pt x="425" y="747"/>
                        </a:lnTo>
                        <a:cubicBezTo>
                          <a:pt x="426" y="747"/>
                          <a:pt x="426" y="748"/>
                          <a:pt x="427" y="748"/>
                        </a:cubicBezTo>
                        <a:cubicBezTo>
                          <a:pt x="427" y="748"/>
                          <a:pt x="428" y="747"/>
                          <a:pt x="428" y="747"/>
                        </a:cubicBezTo>
                        <a:lnTo>
                          <a:pt x="537" y="747"/>
                        </a:lnTo>
                        <a:cubicBezTo>
                          <a:pt x="537" y="748"/>
                          <a:pt x="538" y="748"/>
                          <a:pt x="539" y="748"/>
                        </a:cubicBezTo>
                        <a:cubicBezTo>
                          <a:pt x="540" y="748"/>
                          <a:pt x="541" y="748"/>
                          <a:pt x="542" y="747"/>
                        </a:cubicBezTo>
                        <a:lnTo>
                          <a:pt x="643" y="747"/>
                        </a:lnTo>
                        <a:cubicBezTo>
                          <a:pt x="650" y="747"/>
                          <a:pt x="656" y="741"/>
                          <a:pt x="656" y="734"/>
                        </a:cubicBezTo>
                        <a:cubicBezTo>
                          <a:pt x="656" y="727"/>
                          <a:pt x="650" y="721"/>
                          <a:pt x="643" y="721"/>
                        </a:cubicBezTo>
                        <a:lnTo>
                          <a:pt x="546" y="721"/>
                        </a:lnTo>
                        <a:lnTo>
                          <a:pt x="440" y="565"/>
                        </a:lnTo>
                        <a:lnTo>
                          <a:pt x="440" y="509"/>
                        </a:lnTo>
                        <a:cubicBezTo>
                          <a:pt x="440" y="508"/>
                          <a:pt x="440" y="508"/>
                          <a:pt x="440" y="507"/>
                        </a:cubicBezTo>
                        <a:lnTo>
                          <a:pt x="780" y="507"/>
                        </a:lnTo>
                        <a:lnTo>
                          <a:pt x="840" y="507"/>
                        </a:lnTo>
                        <a:cubicBezTo>
                          <a:pt x="847" y="507"/>
                          <a:pt x="853" y="501"/>
                          <a:pt x="853" y="494"/>
                        </a:cubicBezTo>
                        <a:cubicBezTo>
                          <a:pt x="853" y="487"/>
                          <a:pt x="847" y="481"/>
                          <a:pt x="840" y="481"/>
                        </a:cubicBezTo>
                        <a:close/>
                        <a:moveTo>
                          <a:pt x="413" y="612"/>
                        </a:moveTo>
                        <a:lnTo>
                          <a:pt x="413" y="721"/>
                        </a:lnTo>
                        <a:lnTo>
                          <a:pt x="339" y="721"/>
                        </a:lnTo>
                        <a:lnTo>
                          <a:pt x="413" y="612"/>
                        </a:lnTo>
                        <a:close/>
                        <a:moveTo>
                          <a:pt x="514" y="721"/>
                        </a:moveTo>
                        <a:lnTo>
                          <a:pt x="440" y="721"/>
                        </a:lnTo>
                        <a:lnTo>
                          <a:pt x="440" y="612"/>
                        </a:lnTo>
                        <a:lnTo>
                          <a:pt x="514" y="721"/>
                        </a:lnTo>
                        <a:close/>
                        <a:moveTo>
                          <a:pt x="402" y="26"/>
                        </a:moveTo>
                        <a:lnTo>
                          <a:pt x="436" y="26"/>
                        </a:lnTo>
                        <a:lnTo>
                          <a:pt x="436" y="45"/>
                        </a:lnTo>
                        <a:lnTo>
                          <a:pt x="402" y="45"/>
                        </a:lnTo>
                        <a:lnTo>
                          <a:pt x="402" y="26"/>
                        </a:lnTo>
                        <a:close/>
                        <a:moveTo>
                          <a:pt x="87" y="481"/>
                        </a:moveTo>
                        <a:lnTo>
                          <a:pt x="87" y="71"/>
                        </a:lnTo>
                        <a:lnTo>
                          <a:pt x="389" y="71"/>
                        </a:lnTo>
                        <a:lnTo>
                          <a:pt x="449" y="71"/>
                        </a:lnTo>
                        <a:lnTo>
                          <a:pt x="767" y="71"/>
                        </a:lnTo>
                        <a:lnTo>
                          <a:pt x="767" y="481"/>
                        </a:lnTo>
                        <a:lnTo>
                          <a:pt x="87" y="481"/>
                        </a:lnTo>
                        <a:close/>
                      </a:path>
                    </a:pathLst>
                  </a:custGeom>
                  <a:solidFill>
                    <a:schemeClr val="accent1"/>
                  </a:solidFill>
                  <a:ln>
                    <a:noFill/>
                  </a:ln>
                  <a:effectLst/>
                  <a:extLst>
                    <a:ext uri="{91240B29-F687-4f45-9708-019B960494DF}">
                      <a14:hiddenLine xmlns:p14="http://schemas.microsoft.com/office/powerpoint/2010/main" xmlns:a14="http://schemas.microsoft.com/office/drawing/2010/main" xmlns:lc="http://schemas.openxmlformats.org/drawingml/2006/lockedCanvas" xmlns="" w="9525" cap="flat">
                        <a:solidFill>
                          <a:srgbClr val="808080"/>
                        </a:solidFill>
                        <a:bevel/>
                        <a:headEnd/>
                        <a:tailEnd/>
                      </a14:hiddenLine>
                    </a:ext>
                    <a:ext uri="{AF507438-7753-43e0-B8FC-AC1667EBCBE1}">
                      <a14:hiddenEffects xmlns:p14="http://schemas.microsoft.com/office/powerpoint/2010/main" xmlns:a14="http://schemas.microsoft.com/office/drawing/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25" name="íṣ1iḓe">
                  <a:extLst>
                    <a:ext uri="{FF2B5EF4-FFF2-40B4-BE49-F238E27FC236}">
                      <a16:creationId xmlns:a16="http://schemas.microsoft.com/office/drawing/2014/main" id="{5A0ACD12-D66B-AD4E-861F-A95383BCD2D1}"/>
                    </a:ext>
                  </a:extLst>
                </p:cNvPr>
                <p:cNvSpPr/>
                <p:nvPr/>
              </p:nvSpPr>
              <p:spPr>
                <a:xfrm rot="10800000">
                  <a:off x="2339175" y="4681376"/>
                  <a:ext cx="334117" cy="28803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solidFill>
                      <a:schemeClr val="accent2"/>
                    </a:solidFill>
                    <a:latin typeface="Agency FB" panose="020B0503020202020204" pitchFamily="34" charset="0"/>
                  </a:endParaRPr>
                </a:p>
              </p:txBody>
            </p:sp>
          </p:grpSp>
          <p:sp>
            <p:nvSpPr>
              <p:cNvPr id="20" name="iSľiḓê">
                <a:extLst>
                  <a:ext uri="{FF2B5EF4-FFF2-40B4-BE49-F238E27FC236}">
                    <a16:creationId xmlns:a16="http://schemas.microsoft.com/office/drawing/2014/main" id="{2E5015DE-8A04-E045-8F0D-B01A8C58FDCB}"/>
                  </a:ext>
                </a:extLst>
              </p:cNvPr>
              <p:cNvSpPr/>
              <p:nvPr/>
            </p:nvSpPr>
            <p:spPr>
              <a:xfrm>
                <a:off x="7255558"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a:solidFill>
                      <a:schemeClr val="accent2"/>
                    </a:solidFill>
                    <a:latin typeface="Agency FB" panose="020B0503020202020204" pitchFamily="34" charset="0"/>
                  </a:rPr>
                  <a:t>3</a:t>
                </a:r>
              </a:p>
            </p:txBody>
          </p:sp>
          <p:sp>
            <p:nvSpPr>
              <p:cNvPr id="21" name="îṣḻíḋê">
                <a:extLst>
                  <a:ext uri="{FF2B5EF4-FFF2-40B4-BE49-F238E27FC236}">
                    <a16:creationId xmlns:a16="http://schemas.microsoft.com/office/drawing/2014/main" id="{21A987F3-3644-954F-972A-84B7AAF56124}"/>
                  </a:ext>
                </a:extLst>
              </p:cNvPr>
              <p:cNvSpPr/>
              <p:nvPr/>
            </p:nvSpPr>
            <p:spPr>
              <a:xfrm>
                <a:off x="4933168"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dirty="0">
                    <a:solidFill>
                      <a:schemeClr val="accent2"/>
                    </a:solidFill>
                    <a:latin typeface="Agency FB" panose="020B0503020202020204" pitchFamily="34" charset="0"/>
                  </a:rPr>
                  <a:t>2</a:t>
                </a:r>
              </a:p>
            </p:txBody>
          </p:sp>
          <p:sp>
            <p:nvSpPr>
              <p:cNvPr id="22" name="î$ḻîḍé">
                <a:extLst>
                  <a:ext uri="{FF2B5EF4-FFF2-40B4-BE49-F238E27FC236}">
                    <a16:creationId xmlns:a16="http://schemas.microsoft.com/office/drawing/2014/main" id="{BD9084D5-0015-CF46-8888-07E6ABCE65C2}"/>
                  </a:ext>
                </a:extLst>
              </p:cNvPr>
              <p:cNvSpPr/>
              <p:nvPr/>
            </p:nvSpPr>
            <p:spPr>
              <a:xfrm>
                <a:off x="2610778"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a:solidFill>
                      <a:schemeClr val="accent2"/>
                    </a:solidFill>
                    <a:latin typeface="Agency FB" panose="020B0503020202020204" pitchFamily="34" charset="0"/>
                  </a:rPr>
                  <a:t>1</a:t>
                </a:r>
              </a:p>
            </p:txBody>
          </p:sp>
          <p:sp>
            <p:nvSpPr>
              <p:cNvPr id="23" name="iṩlíḍè">
                <a:extLst>
                  <a:ext uri="{FF2B5EF4-FFF2-40B4-BE49-F238E27FC236}">
                    <a16:creationId xmlns:a16="http://schemas.microsoft.com/office/drawing/2014/main" id="{FA0F3D8F-92E3-5D49-BFCB-58360F75B479}"/>
                  </a:ext>
                </a:extLst>
              </p:cNvPr>
              <p:cNvSpPr/>
              <p:nvPr/>
            </p:nvSpPr>
            <p:spPr>
              <a:xfrm>
                <a:off x="9541680"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a:solidFill>
                      <a:schemeClr val="accent2"/>
                    </a:solidFill>
                    <a:latin typeface="Agency FB" panose="020B0503020202020204" pitchFamily="34" charset="0"/>
                  </a:rPr>
                  <a:t>4</a:t>
                </a:r>
              </a:p>
            </p:txBody>
          </p:sp>
        </p:grpSp>
      </p:grpSp>
      <p:sp>
        <p:nvSpPr>
          <p:cNvPr id="40" name="文本框 39">
            <a:extLst>
              <a:ext uri="{FF2B5EF4-FFF2-40B4-BE49-F238E27FC236}">
                <a16:creationId xmlns:a16="http://schemas.microsoft.com/office/drawing/2014/main" id="{71ED91C5-D721-9744-9F30-F0EFA87C1837}"/>
              </a:ext>
            </a:extLst>
          </p:cNvPr>
          <p:cNvSpPr txBox="1"/>
          <p:nvPr/>
        </p:nvSpPr>
        <p:spPr>
          <a:xfrm>
            <a:off x="1946136" y="3224162"/>
            <a:ext cx="1761256" cy="338554"/>
          </a:xfrm>
          <a:prstGeom prst="rect">
            <a:avLst/>
          </a:prstGeom>
          <a:noFill/>
        </p:spPr>
        <p:txBody>
          <a:bodyPr wrap="square" rtlCol="0">
            <a:spAutoFit/>
            <a:scene3d>
              <a:camera prst="orthographicFront"/>
              <a:lightRig rig="threePt" dir="t"/>
            </a:scene3d>
            <a:sp3d contourW="12700"/>
          </a:bodyPr>
          <a:lstStyle/>
          <a:p>
            <a:pPr algn="ctr"/>
            <a:r>
              <a:rPr lang="zh-CN" altLang="en-US" sz="1600" dirty="0">
                <a:solidFill>
                  <a:schemeClr val="tx1">
                    <a:lumMod val="65000"/>
                    <a:lumOff val="35000"/>
                  </a:schemeClr>
                </a:solidFill>
                <a:latin typeface="Century Gothic" panose="020B0502020202020204" pitchFamily="34" charset="0"/>
              </a:rPr>
              <a:t>猜</a:t>
            </a:r>
          </a:p>
        </p:txBody>
      </p:sp>
      <p:sp>
        <p:nvSpPr>
          <p:cNvPr id="41" name="文本框 40">
            <a:extLst>
              <a:ext uri="{FF2B5EF4-FFF2-40B4-BE49-F238E27FC236}">
                <a16:creationId xmlns:a16="http://schemas.microsoft.com/office/drawing/2014/main" id="{858CE4D3-897B-794B-87B4-11230FBEA865}"/>
              </a:ext>
            </a:extLst>
          </p:cNvPr>
          <p:cNvSpPr txBox="1"/>
          <p:nvPr/>
        </p:nvSpPr>
        <p:spPr>
          <a:xfrm>
            <a:off x="4148128" y="3224162"/>
            <a:ext cx="1761256" cy="338554"/>
          </a:xfrm>
          <a:prstGeom prst="rect">
            <a:avLst/>
          </a:prstGeom>
          <a:noFill/>
        </p:spPr>
        <p:txBody>
          <a:bodyPr wrap="square" rtlCol="0">
            <a:spAutoFit/>
            <a:scene3d>
              <a:camera prst="orthographicFront"/>
              <a:lightRig rig="threePt" dir="t"/>
            </a:scene3d>
            <a:sp3d contourW="12700"/>
          </a:bodyPr>
          <a:lstStyle/>
          <a:p>
            <a:pPr algn="ctr"/>
            <a:r>
              <a:rPr lang="zh-CN" altLang="en-US" sz="1600" dirty="0">
                <a:solidFill>
                  <a:schemeClr val="tx1">
                    <a:lumMod val="65000"/>
                    <a:lumOff val="35000"/>
                  </a:schemeClr>
                </a:solidFill>
                <a:latin typeface="Century Gothic" panose="020B0502020202020204" pitchFamily="34" charset="0"/>
              </a:rPr>
              <a:t>想</a:t>
            </a:r>
          </a:p>
        </p:txBody>
      </p:sp>
      <p:sp>
        <p:nvSpPr>
          <p:cNvPr id="42" name="文本框 41">
            <a:extLst>
              <a:ext uri="{FF2B5EF4-FFF2-40B4-BE49-F238E27FC236}">
                <a16:creationId xmlns:a16="http://schemas.microsoft.com/office/drawing/2014/main" id="{4D7D93A4-515A-F14E-B0F8-3D2A7EBED2EE}"/>
              </a:ext>
            </a:extLst>
          </p:cNvPr>
          <p:cNvSpPr txBox="1"/>
          <p:nvPr/>
        </p:nvSpPr>
        <p:spPr>
          <a:xfrm>
            <a:off x="6291982" y="3224162"/>
            <a:ext cx="1761256" cy="338554"/>
          </a:xfrm>
          <a:prstGeom prst="rect">
            <a:avLst/>
          </a:prstGeom>
          <a:noFill/>
        </p:spPr>
        <p:txBody>
          <a:bodyPr wrap="square" rtlCol="0">
            <a:spAutoFit/>
            <a:scene3d>
              <a:camera prst="orthographicFront"/>
              <a:lightRig rig="threePt" dir="t"/>
            </a:scene3d>
            <a:sp3d contourW="12700"/>
          </a:bodyPr>
          <a:lstStyle/>
          <a:p>
            <a:pPr algn="ctr"/>
            <a:r>
              <a:rPr lang="zh-CN" altLang="en-US" sz="1600" dirty="0">
                <a:solidFill>
                  <a:schemeClr val="tx1">
                    <a:lumMod val="65000"/>
                    <a:lumOff val="35000"/>
                  </a:schemeClr>
                </a:solidFill>
                <a:latin typeface="Century Gothic" panose="020B0502020202020204" pitchFamily="34" charset="0"/>
              </a:rPr>
              <a:t>看</a:t>
            </a:r>
          </a:p>
        </p:txBody>
      </p:sp>
      <p:sp>
        <p:nvSpPr>
          <p:cNvPr id="44" name="文本框 43">
            <a:extLst>
              <a:ext uri="{FF2B5EF4-FFF2-40B4-BE49-F238E27FC236}">
                <a16:creationId xmlns:a16="http://schemas.microsoft.com/office/drawing/2014/main" id="{CB5E12AB-8B4E-804A-A820-2044F0B1EB71}"/>
              </a:ext>
            </a:extLst>
          </p:cNvPr>
          <p:cNvSpPr txBox="1"/>
          <p:nvPr/>
        </p:nvSpPr>
        <p:spPr>
          <a:xfrm>
            <a:off x="1929029" y="4842601"/>
            <a:ext cx="1761256" cy="998928"/>
          </a:xfrm>
          <a:prstGeom prst="rect">
            <a:avLst/>
          </a:prstGeom>
          <a:noFill/>
        </p:spPr>
        <p:txBody>
          <a:bodyPr wrap="square" rtlCol="0">
            <a:spAutoFit/>
            <a:scene3d>
              <a:camera prst="orthographicFront"/>
              <a:lightRig rig="threePt" dir="t"/>
            </a:scene3d>
            <a:sp3d contourW="12700"/>
          </a:bodyPr>
          <a:lstStyle/>
          <a:p>
            <a:pPr lvl="0" algn="ctr">
              <a:lnSpc>
                <a:spcPct val="114000"/>
              </a:lnSpc>
            </a:pPr>
            <a:r>
              <a:rPr lang="zh-CN" altLang="en-US" sz="1050" dirty="0">
                <a:solidFill>
                  <a:schemeClr val="bg1">
                    <a:lumMod val="50000"/>
                  </a:schemeClr>
                </a:solidFill>
                <a:latin typeface="Century Gothic" panose="020B0502020202020204" pitchFamily="34" charset="0"/>
                <a:ea typeface="+mj-ea"/>
              </a:rPr>
              <a:t>每次几率只有</a:t>
            </a:r>
            <a:r>
              <a:rPr lang="en-US" altLang="zh-CN" sz="1050" dirty="0">
                <a:solidFill>
                  <a:schemeClr val="bg1">
                    <a:lumMod val="50000"/>
                  </a:schemeClr>
                </a:solidFill>
                <a:latin typeface="Century Gothic" panose="020B0502020202020204" pitchFamily="34" charset="0"/>
                <a:ea typeface="+mj-ea"/>
              </a:rPr>
              <a:t>1/2</a:t>
            </a:r>
            <a:r>
              <a:rPr lang="zh-CN" altLang="en-US" sz="1050" dirty="0">
                <a:solidFill>
                  <a:schemeClr val="bg1">
                    <a:lumMod val="50000"/>
                  </a:schemeClr>
                </a:solidFill>
                <a:latin typeface="Century Gothic" panose="020B0502020202020204" pitchFamily="34" charset="0"/>
                <a:ea typeface="+mj-ea"/>
              </a:rPr>
              <a:t>，所有位猜对的几率是很小的，而且即便猜对了也不敢确定，因为对角线方向的偏振也有可能通过</a:t>
            </a:r>
            <a:r>
              <a:rPr lang="en-US" altLang="zh-CN" sz="1050" dirty="0">
                <a:solidFill>
                  <a:schemeClr val="bg1">
                    <a:lumMod val="50000"/>
                  </a:schemeClr>
                </a:solidFill>
                <a:latin typeface="Century Gothic" panose="020B0502020202020204" pitchFamily="34" charset="0"/>
                <a:ea typeface="+mj-ea"/>
              </a:rPr>
              <a:t>+</a:t>
            </a:r>
            <a:r>
              <a:rPr lang="zh-CN" altLang="en-US" sz="1050" dirty="0">
                <a:solidFill>
                  <a:schemeClr val="bg1">
                    <a:lumMod val="50000"/>
                  </a:schemeClr>
                </a:solidFill>
                <a:latin typeface="Century Gothic" panose="020B0502020202020204" pitchFamily="34" charset="0"/>
                <a:ea typeface="+mj-ea"/>
              </a:rPr>
              <a:t>型基底</a:t>
            </a:r>
            <a:endParaRPr lang="en-US" altLang="zh-CN" sz="1050" dirty="0">
              <a:solidFill>
                <a:schemeClr val="bg1">
                  <a:lumMod val="50000"/>
                </a:schemeClr>
              </a:solidFill>
              <a:latin typeface="Century Gothic" panose="020B0502020202020204" pitchFamily="34" charset="0"/>
              <a:ea typeface="+mj-ea"/>
            </a:endParaRPr>
          </a:p>
        </p:txBody>
      </p:sp>
      <p:sp>
        <p:nvSpPr>
          <p:cNvPr id="45" name="文本框 44">
            <a:extLst>
              <a:ext uri="{FF2B5EF4-FFF2-40B4-BE49-F238E27FC236}">
                <a16:creationId xmlns:a16="http://schemas.microsoft.com/office/drawing/2014/main" id="{24186FF0-0229-2D4D-8CB6-D4FBBC5866E5}"/>
              </a:ext>
            </a:extLst>
          </p:cNvPr>
          <p:cNvSpPr txBox="1"/>
          <p:nvPr/>
        </p:nvSpPr>
        <p:spPr>
          <a:xfrm>
            <a:off x="6291982" y="4780972"/>
            <a:ext cx="1761256" cy="136736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050" dirty="0">
                <a:solidFill>
                  <a:schemeClr val="tx1">
                    <a:lumMod val="50000"/>
                    <a:lumOff val="50000"/>
                  </a:schemeClr>
                </a:solidFill>
                <a:latin typeface="Century Gothic" panose="020B0502020202020204" pitchFamily="34" charset="0"/>
                <a:ea typeface="+mj-ea"/>
              </a:rPr>
              <a:t>即便攻击者仅仅监听光子的传输也难以隐藏自己的窃听行踪，因为量子被观测后偏振状态就会发生改变，接收者发现信息传递的错误率很高就能知道被监听了</a:t>
            </a:r>
            <a:endParaRPr lang="en-US" altLang="zh-CN" sz="1050" dirty="0">
              <a:solidFill>
                <a:schemeClr val="tx1">
                  <a:lumMod val="50000"/>
                  <a:lumOff val="50000"/>
                </a:schemeClr>
              </a:solidFill>
              <a:latin typeface="Century Gothic" panose="020B0502020202020204" pitchFamily="34" charset="0"/>
              <a:ea typeface="+mj-ea"/>
            </a:endParaRPr>
          </a:p>
        </p:txBody>
      </p:sp>
      <p:sp>
        <p:nvSpPr>
          <p:cNvPr id="47" name="文本框 46">
            <a:extLst>
              <a:ext uri="{FF2B5EF4-FFF2-40B4-BE49-F238E27FC236}">
                <a16:creationId xmlns:a16="http://schemas.microsoft.com/office/drawing/2014/main" id="{AD55B2A6-FFC9-724B-A265-B3B0B74AB8BE}"/>
              </a:ext>
            </a:extLst>
          </p:cNvPr>
          <p:cNvSpPr txBox="1"/>
          <p:nvPr/>
        </p:nvSpPr>
        <p:spPr>
          <a:xfrm>
            <a:off x="8077170" y="4842601"/>
            <a:ext cx="2839837" cy="2102499"/>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050" dirty="0">
                <a:solidFill>
                  <a:schemeClr val="bg1">
                    <a:lumMod val="50000"/>
                  </a:schemeClr>
                </a:solidFill>
              </a:rPr>
              <a:t>直接截获并研究？这也是不可能的。要想精确地复制一个物品，首先就要测量这个物品的所有信息。根据“海森堡测不准原理”，在同一时刻，不可能以相同精度测定量子的位置与动量。窃听者就算截获了</a:t>
            </a:r>
            <a:r>
              <a:rPr lang="en" altLang="zh-CN" sz="1050" dirty="0">
                <a:solidFill>
                  <a:schemeClr val="bg1">
                    <a:lumMod val="50000"/>
                  </a:schemeClr>
                </a:solidFill>
              </a:rPr>
              <a:t>A</a:t>
            </a:r>
            <a:r>
              <a:rPr lang="zh-CN" altLang="en-US" sz="1050" dirty="0">
                <a:solidFill>
                  <a:schemeClr val="bg1">
                    <a:lumMod val="50000"/>
                  </a:schemeClr>
                </a:solidFill>
              </a:rPr>
              <a:t>发送的光子，也无法完美复制出一个一模一样的给</a:t>
            </a:r>
            <a:r>
              <a:rPr lang="en" altLang="zh-CN" sz="1050" dirty="0">
                <a:solidFill>
                  <a:schemeClr val="bg1">
                    <a:lumMod val="50000"/>
                  </a:schemeClr>
                </a:solidFill>
              </a:rPr>
              <a:t>B</a:t>
            </a:r>
            <a:r>
              <a:rPr lang="zh-CN" altLang="en" sz="1050" dirty="0">
                <a:solidFill>
                  <a:schemeClr val="bg1">
                    <a:lumMod val="50000"/>
                  </a:schemeClr>
                </a:solidFill>
              </a:rPr>
              <a:t>，</a:t>
            </a:r>
            <a:r>
              <a:rPr lang="zh-CN" altLang="en-US" sz="1050" dirty="0">
                <a:solidFill>
                  <a:schemeClr val="bg1">
                    <a:lumMod val="50000"/>
                  </a:schemeClr>
                </a:solidFill>
              </a:rPr>
              <a:t>这样同样会导致窃听暴露。并且，由于被观察就会改变状态，攻击者也只有一次的观测研究机会，没办法通过概率学看偏振方向，拿了也白拿。</a:t>
            </a:r>
          </a:p>
          <a:p>
            <a:pPr algn="ctr">
              <a:lnSpc>
                <a:spcPct val="114000"/>
              </a:lnSpc>
            </a:pPr>
            <a:endParaRPr lang="en-US" altLang="zh-CN" sz="1050" dirty="0">
              <a:solidFill>
                <a:schemeClr val="bg1">
                  <a:lumMod val="50000"/>
                </a:schemeClr>
              </a:solidFill>
              <a:latin typeface="Century Gothic" panose="020B0502020202020204" pitchFamily="34" charset="0"/>
              <a:ea typeface="+mj-ea"/>
            </a:endParaRPr>
          </a:p>
        </p:txBody>
      </p:sp>
      <p:sp>
        <p:nvSpPr>
          <p:cNvPr id="48" name="文本框 47">
            <a:extLst>
              <a:ext uri="{FF2B5EF4-FFF2-40B4-BE49-F238E27FC236}">
                <a16:creationId xmlns:a16="http://schemas.microsoft.com/office/drawing/2014/main" id="{4FBEFA24-32D8-7E46-B433-775850F65925}"/>
              </a:ext>
            </a:extLst>
          </p:cNvPr>
          <p:cNvSpPr txBox="1"/>
          <p:nvPr/>
        </p:nvSpPr>
        <p:spPr>
          <a:xfrm>
            <a:off x="8495705" y="3230933"/>
            <a:ext cx="1761256" cy="338554"/>
          </a:xfrm>
          <a:prstGeom prst="rect">
            <a:avLst/>
          </a:prstGeom>
          <a:noFill/>
        </p:spPr>
        <p:txBody>
          <a:bodyPr wrap="square" rtlCol="0">
            <a:spAutoFit/>
            <a:scene3d>
              <a:camera prst="orthographicFront"/>
              <a:lightRig rig="threePt" dir="t"/>
            </a:scene3d>
            <a:sp3d contourW="12700"/>
          </a:bodyPr>
          <a:lstStyle/>
          <a:p>
            <a:pPr algn="ctr"/>
            <a:r>
              <a:rPr lang="zh-CN" altLang="en-US" sz="1600" dirty="0">
                <a:solidFill>
                  <a:schemeClr val="tx1">
                    <a:lumMod val="65000"/>
                    <a:lumOff val="35000"/>
                  </a:schemeClr>
                </a:solidFill>
                <a:latin typeface="Century Gothic" panose="020B0502020202020204" pitchFamily="34" charset="0"/>
              </a:rPr>
              <a:t>抢</a:t>
            </a:r>
          </a:p>
        </p:txBody>
      </p:sp>
      <p:sp>
        <p:nvSpPr>
          <p:cNvPr id="53" name="文本框 52">
            <a:extLst>
              <a:ext uri="{FF2B5EF4-FFF2-40B4-BE49-F238E27FC236}">
                <a16:creationId xmlns:a16="http://schemas.microsoft.com/office/drawing/2014/main" id="{EBCEDB9B-01EA-A743-A1DF-4AA33CFF3074}"/>
              </a:ext>
            </a:extLst>
          </p:cNvPr>
          <p:cNvSpPr txBox="1"/>
          <p:nvPr/>
        </p:nvSpPr>
        <p:spPr>
          <a:xfrm>
            <a:off x="4172102" y="4837397"/>
            <a:ext cx="1761256" cy="1384995"/>
          </a:xfrm>
          <a:prstGeom prst="rect">
            <a:avLst/>
          </a:prstGeom>
          <a:noFill/>
        </p:spPr>
        <p:txBody>
          <a:bodyPr wrap="square" rtlCol="0">
            <a:spAutoFit/>
            <a:scene3d>
              <a:camera prst="orthographicFront"/>
              <a:lightRig rig="threePt" dir="t"/>
            </a:scene3d>
            <a:sp3d contourW="12700"/>
          </a:bodyPr>
          <a:lstStyle/>
          <a:p>
            <a:r>
              <a:rPr lang="en-US" altLang="zh-CN" sz="1050" dirty="0">
                <a:solidFill>
                  <a:schemeClr val="bg1">
                    <a:lumMod val="50000"/>
                  </a:schemeClr>
                </a:solidFill>
              </a:rPr>
              <a:t>B</a:t>
            </a:r>
            <a:r>
              <a:rPr lang="zh-CN" altLang="en-US" sz="1050" dirty="0">
                <a:solidFill>
                  <a:schemeClr val="bg1">
                    <a:lumMod val="50000"/>
                  </a:schemeClr>
                </a:solidFill>
              </a:rPr>
              <a:t>只有收到了光子才会告诉</a:t>
            </a:r>
            <a:r>
              <a:rPr lang="en-US" altLang="zh-CN" sz="1050" dirty="0">
                <a:solidFill>
                  <a:schemeClr val="bg1">
                    <a:lumMod val="50000"/>
                  </a:schemeClr>
                </a:solidFill>
              </a:rPr>
              <a:t>A</a:t>
            </a:r>
            <a:r>
              <a:rPr lang="zh-CN" altLang="en-US" sz="1050" dirty="0">
                <a:solidFill>
                  <a:schemeClr val="bg1">
                    <a:lumMod val="50000"/>
                  </a:schemeClr>
                </a:solidFill>
              </a:rPr>
              <a:t>自己的检测器方案，因此保证了光子不会泄露。</a:t>
            </a:r>
            <a:r>
              <a:rPr lang="zh-CN" altLang="en-US" sz="1050" dirty="0">
                <a:solidFill>
                  <a:schemeClr val="bg1">
                    <a:lumMod val="50000"/>
                  </a:schemeClr>
                </a:solidFill>
                <a:latin typeface="微软雅黑"/>
              </a:rPr>
              <a:t>窃听者不知道</a:t>
            </a:r>
            <a:r>
              <a:rPr lang="en-US" altLang="zh-CN" sz="1050" dirty="0">
                <a:solidFill>
                  <a:schemeClr val="bg1">
                    <a:lumMod val="50000"/>
                  </a:schemeClr>
                </a:solidFill>
                <a:latin typeface="微软雅黑"/>
              </a:rPr>
              <a:t>B</a:t>
            </a:r>
            <a:r>
              <a:rPr lang="zh-CN" altLang="en-US" sz="1050" dirty="0">
                <a:solidFill>
                  <a:schemeClr val="bg1">
                    <a:lumMod val="50000"/>
                  </a:schemeClr>
                </a:solidFill>
                <a:latin typeface="微软雅黑"/>
              </a:rPr>
              <a:t>的基底选择，因此即便获得</a:t>
            </a:r>
            <a:r>
              <a:rPr lang="en-US" altLang="zh-CN" sz="1050" dirty="0">
                <a:solidFill>
                  <a:schemeClr val="bg1">
                    <a:lumMod val="50000"/>
                  </a:schemeClr>
                </a:solidFill>
                <a:latin typeface="微软雅黑"/>
              </a:rPr>
              <a:t>A</a:t>
            </a:r>
            <a:r>
              <a:rPr lang="zh-CN" altLang="en-US" sz="1050" dirty="0">
                <a:solidFill>
                  <a:schemeClr val="bg1">
                    <a:lumMod val="50000"/>
                  </a:schemeClr>
                </a:solidFill>
                <a:latin typeface="微软雅黑"/>
              </a:rPr>
              <a:t>发送的对错表也无法选择基底知道正确信息，也没办法分析</a:t>
            </a:r>
            <a:r>
              <a:rPr lang="en-US" altLang="zh-CN" sz="1050" dirty="0">
                <a:solidFill>
                  <a:schemeClr val="bg1">
                    <a:lumMod val="50000"/>
                  </a:schemeClr>
                </a:solidFill>
                <a:latin typeface="微软雅黑"/>
              </a:rPr>
              <a:t>A</a:t>
            </a:r>
            <a:r>
              <a:rPr lang="zh-CN" altLang="en-US" sz="1050" dirty="0">
                <a:solidFill>
                  <a:schemeClr val="bg1">
                    <a:lumMod val="50000"/>
                  </a:schemeClr>
                </a:solidFill>
                <a:latin typeface="微软雅黑"/>
              </a:rPr>
              <a:t>的光子选择习惯。</a:t>
            </a:r>
            <a:endParaRPr lang="en-US" altLang="zh-CN" sz="1050" dirty="0">
              <a:solidFill>
                <a:schemeClr val="bg1">
                  <a:lumMod val="50000"/>
                </a:schemeClr>
              </a:solidFill>
              <a:latin typeface="微软雅黑"/>
            </a:endParaRPr>
          </a:p>
        </p:txBody>
      </p:sp>
      <p:sp>
        <p:nvSpPr>
          <p:cNvPr id="58" name="文本框 57">
            <a:extLst>
              <a:ext uri="{FF2B5EF4-FFF2-40B4-BE49-F238E27FC236}">
                <a16:creationId xmlns:a16="http://schemas.microsoft.com/office/drawing/2014/main" id="{B9F90ADE-2169-4644-B107-549834EE1C0C}"/>
              </a:ext>
            </a:extLst>
          </p:cNvPr>
          <p:cNvSpPr txBox="1"/>
          <p:nvPr/>
        </p:nvSpPr>
        <p:spPr>
          <a:xfrm>
            <a:off x="1875949" y="479719"/>
            <a:ext cx="6719411" cy="523220"/>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第一个量子密钥分配协议</a:t>
            </a:r>
            <a:r>
              <a:rPr lang="en-US" altLang="zh-CN" sz="2800" b="1" dirty="0">
                <a:solidFill>
                  <a:schemeClr val="tx1">
                    <a:lumMod val="75000"/>
                    <a:lumOff val="25000"/>
                  </a:schemeClr>
                </a:solidFill>
                <a:latin typeface="Century Gothic" panose="020B0502020202020204" pitchFamily="34" charset="0"/>
              </a:rPr>
              <a:t>——bb84</a:t>
            </a:r>
            <a:r>
              <a:rPr lang="zh-CN" altLang="en-US" sz="2800" b="1" dirty="0">
                <a:solidFill>
                  <a:schemeClr val="tx1">
                    <a:lumMod val="75000"/>
                    <a:lumOff val="25000"/>
                  </a:schemeClr>
                </a:solidFill>
                <a:latin typeface="Century Gothic" panose="020B0502020202020204" pitchFamily="34" charset="0"/>
              </a:rPr>
              <a:t>协议</a:t>
            </a:r>
          </a:p>
        </p:txBody>
      </p:sp>
    </p:spTree>
    <p:extLst>
      <p:ext uri="{BB962C8B-B14F-4D97-AF65-F5344CB8AC3E}">
        <p14:creationId xmlns:p14="http://schemas.microsoft.com/office/powerpoint/2010/main" val="1215590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11</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066215" y="2871432"/>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缺陷</a:t>
            </a:r>
          </a:p>
        </p:txBody>
      </p:sp>
    </p:spTree>
    <p:extLst>
      <p:ext uri="{BB962C8B-B14F-4D97-AF65-F5344CB8AC3E}">
        <p14:creationId xmlns:p14="http://schemas.microsoft.com/office/powerpoint/2010/main" val="3057886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3" name="菱形 2"/>
          <p:cNvSpPr/>
          <p:nvPr/>
        </p:nvSpPr>
        <p:spPr>
          <a:xfrm>
            <a:off x="3379561" y="1279752"/>
            <a:ext cx="4298496" cy="429849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069512" y="2321004"/>
            <a:ext cx="1057092"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2</a:t>
            </a:r>
            <a:endParaRPr lang="zh-CN" altLang="en-US" sz="13800" dirty="0">
              <a:solidFill>
                <a:schemeClr val="accent1"/>
              </a:solidFill>
              <a:latin typeface="Agency FB" panose="020B0503020202020204" pitchFamily="34" charset="0"/>
            </a:endParaRPr>
          </a:p>
        </p:txBody>
      </p:sp>
      <p:sp>
        <p:nvSpPr>
          <p:cNvPr id="11" name="文本框 10"/>
          <p:cNvSpPr txBox="1"/>
          <p:nvPr/>
        </p:nvSpPr>
        <p:spPr>
          <a:xfrm>
            <a:off x="3576637" y="3168377"/>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dirty="0"/>
              <a:t>后量子密码</a:t>
            </a:r>
          </a:p>
        </p:txBody>
      </p:sp>
      <p:sp>
        <p:nvSpPr>
          <p:cNvPr id="13" name="文本框 12"/>
          <p:cNvSpPr txBox="1"/>
          <p:nvPr/>
        </p:nvSpPr>
        <p:spPr>
          <a:xfrm>
            <a:off x="2004878" y="3291487"/>
            <a:ext cx="1215388" cy="400110"/>
          </a:xfrm>
          <a:prstGeom prst="rect">
            <a:avLst/>
          </a:prstGeom>
          <a:solidFill>
            <a:srgbClr val="FCFCFC"/>
          </a:solidFill>
        </p:spPr>
        <p:txBody>
          <a:bodyPr wrap="square" rtlCol="0">
            <a:spAutoFit/>
            <a:scene3d>
              <a:camera prst="orthographicFront"/>
              <a:lightRig rig="threePt" dir="t"/>
            </a:scene3d>
            <a:sp3d contourW="12700"/>
          </a:bodyPr>
          <a:lstStyle/>
          <a:p>
            <a:pPr algn="ctr"/>
            <a:r>
              <a:rPr lang="en-US" altLang="zh-CN" sz="2000" b="1" dirty="0">
                <a:solidFill>
                  <a:schemeClr val="accent3"/>
                </a:solidFill>
                <a:latin typeface="Century Gothic" panose="020B0502020202020204" pitchFamily="34" charset="0"/>
              </a:rPr>
              <a:t>PART 02</a:t>
            </a:r>
            <a:endParaRPr lang="zh-CN" altLang="en-US" sz="2000" b="1" dirty="0">
              <a:solidFill>
                <a:schemeClr val="accent3"/>
              </a:solidFill>
              <a:latin typeface="Century Gothic" panose="020B0502020202020204" pitchFamily="34"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7" name="图片 16"/>
          <p:cNvPicPr>
            <a:picLocks noChangeAspect="1"/>
          </p:cNvPicPr>
          <p:nvPr/>
        </p:nvPicPr>
        <p:blipFill rotWithShape="1">
          <a:blip r:embed="rId4" cstate="print">
            <a:extLst>
              <a:ext uri="{28A0092B-C50C-407E-A947-70E740481C1C}">
                <a14:useLocalDpi xmlns:a14="http://schemas.microsoft.com/office/drawing/2010/main" val="0"/>
              </a:ext>
            </a:extLst>
          </a:blip>
          <a:srcRect b="49352"/>
          <a:stretch/>
        </p:blipFill>
        <p:spPr>
          <a:xfrm>
            <a:off x="9907769" y="4143719"/>
            <a:ext cx="2271731" cy="2714281"/>
          </a:xfrm>
          <a:prstGeom prst="rect">
            <a:avLst/>
          </a:prstGeom>
        </p:spPr>
      </p:pic>
    </p:spTree>
    <p:extLst>
      <p:ext uri="{BB962C8B-B14F-4D97-AF65-F5344CB8AC3E}">
        <p14:creationId xmlns:p14="http://schemas.microsoft.com/office/powerpoint/2010/main" val="34932540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组合 74"/>
          <p:cNvGrpSpPr/>
          <p:nvPr/>
        </p:nvGrpSpPr>
        <p:grpSpPr>
          <a:xfrm>
            <a:off x="387125" y="299356"/>
            <a:ext cx="12126303" cy="6596744"/>
            <a:chOff x="387125" y="299356"/>
            <a:chExt cx="12126303" cy="6596744"/>
          </a:xfrm>
        </p:grpSpPr>
        <p:grpSp>
          <p:nvGrpSpPr>
            <p:cNvPr id="76" name="组合 75"/>
            <p:cNvGrpSpPr/>
            <p:nvPr/>
          </p:nvGrpSpPr>
          <p:grpSpPr>
            <a:xfrm>
              <a:off x="387125" y="299356"/>
              <a:ext cx="1316500" cy="883947"/>
              <a:chOff x="1276124" y="1279752"/>
              <a:chExt cx="6401933" cy="4298496"/>
            </a:xfrm>
          </p:grpSpPr>
          <p:sp>
            <p:nvSpPr>
              <p:cNvPr id="84" name="菱形 83"/>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菱形 84"/>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7" name="文本框 76"/>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82" name="文本框 81"/>
            <p:cNvSpPr txBox="1"/>
            <p:nvPr/>
          </p:nvSpPr>
          <p:spPr>
            <a:xfrm>
              <a:off x="1869915" y="380547"/>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后量子密码</a:t>
              </a:r>
            </a:p>
          </p:txBody>
        </p:sp>
        <p:grpSp>
          <p:nvGrpSpPr>
            <p:cNvPr id="79" name="组合 78"/>
            <p:cNvGrpSpPr/>
            <p:nvPr/>
          </p:nvGrpSpPr>
          <p:grpSpPr>
            <a:xfrm>
              <a:off x="11572872" y="6254988"/>
              <a:ext cx="940556" cy="641112"/>
              <a:chOff x="11395287" y="6034159"/>
              <a:chExt cx="1208633" cy="823841"/>
            </a:xfrm>
          </p:grpSpPr>
          <p:sp>
            <p:nvSpPr>
              <p:cNvPr id="80" name="菱形 79"/>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菱形 80"/>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13</a:t>
            </a:fld>
            <a:endParaRPr lang="zh-CN" altLang="en-US" dirty="0"/>
          </a:p>
        </p:txBody>
      </p:sp>
      <p:sp>
        <p:nvSpPr>
          <p:cNvPr id="4" name="矩形 3">
            <a:extLst>
              <a:ext uri="{FF2B5EF4-FFF2-40B4-BE49-F238E27FC236}">
                <a16:creationId xmlns:a16="http://schemas.microsoft.com/office/drawing/2014/main" id="{1C79A3A0-97EA-BB46-9B61-B3117966E1EA}"/>
              </a:ext>
            </a:extLst>
          </p:cNvPr>
          <p:cNvSpPr/>
          <p:nvPr/>
        </p:nvSpPr>
        <p:spPr>
          <a:xfrm>
            <a:off x="819678" y="1538099"/>
            <a:ext cx="10019245" cy="4524315"/>
          </a:xfrm>
          <a:prstGeom prst="rect">
            <a:avLst/>
          </a:prstGeom>
        </p:spPr>
        <p:txBody>
          <a:bodyPr wrap="square">
            <a:spAutoFit/>
          </a:bodyPr>
          <a:lstStyle/>
          <a:p>
            <a:pPr algn="just"/>
            <a:r>
              <a:rPr lang="zh-CN" altLang="en-US" dirty="0">
                <a:solidFill>
                  <a:schemeClr val="tx1">
                    <a:lumMod val="85000"/>
                    <a:lumOff val="15000"/>
                  </a:schemeClr>
                </a:solidFill>
                <a:latin typeface="+mn-ea"/>
              </a:rPr>
              <a:t>对于密码算法安全性，主要是针对公钥密码算法：</a:t>
            </a:r>
          </a:p>
          <a:p>
            <a:pPr algn="just"/>
            <a:r>
              <a:rPr lang="zh-CN" altLang="en-US" dirty="0">
                <a:solidFill>
                  <a:schemeClr val="tx1">
                    <a:lumMod val="85000"/>
                    <a:lumOff val="15000"/>
                  </a:schemeClr>
                </a:solidFill>
                <a:latin typeface="+mn-ea"/>
              </a:rPr>
              <a:t>　　公钥密码算法安全性依赖的数学问题可以被高效的量子算法所解决。由于底层依赖的数学问题被解决，所以这些公钥密码算法不再安全。这些数学问题包括：离散对数 </a:t>
            </a:r>
            <a:r>
              <a:rPr lang="en-US" altLang="zh-CN" dirty="0">
                <a:solidFill>
                  <a:schemeClr val="tx1">
                    <a:lumMod val="85000"/>
                    <a:lumOff val="15000"/>
                  </a:schemeClr>
                </a:solidFill>
                <a:latin typeface="+mn-ea"/>
              </a:rPr>
              <a:t>(</a:t>
            </a:r>
            <a:r>
              <a:rPr lang="zh-CN" altLang="en-US" dirty="0">
                <a:solidFill>
                  <a:schemeClr val="tx1">
                    <a:lumMod val="85000"/>
                    <a:lumOff val="15000"/>
                  </a:schemeClr>
                </a:solidFill>
                <a:latin typeface="+mn-ea"/>
              </a:rPr>
              <a:t>及椭圆曲线版本</a:t>
            </a:r>
            <a:r>
              <a:rPr lang="en-US" altLang="zh-CN" dirty="0">
                <a:solidFill>
                  <a:schemeClr val="tx1">
                    <a:lumMod val="85000"/>
                    <a:lumOff val="15000"/>
                  </a:schemeClr>
                </a:solidFill>
                <a:latin typeface="+mn-ea"/>
              </a:rPr>
              <a:t>)</a:t>
            </a:r>
            <a:r>
              <a:rPr lang="zh-CN" altLang="en-US" dirty="0">
                <a:solidFill>
                  <a:schemeClr val="tx1">
                    <a:lumMod val="85000"/>
                    <a:lumOff val="15000"/>
                  </a:schemeClr>
                </a:solidFill>
                <a:latin typeface="+mn-ea"/>
              </a:rPr>
              <a:t>、大整数分解等。这直接影响目前使用的</a:t>
            </a:r>
            <a:r>
              <a:rPr lang="en" altLang="zh-CN" dirty="0">
                <a:solidFill>
                  <a:schemeClr val="tx1">
                    <a:lumMod val="85000"/>
                    <a:lumOff val="15000"/>
                  </a:schemeClr>
                </a:solidFill>
                <a:latin typeface="+mn-ea"/>
              </a:rPr>
              <a:t>RSA</a:t>
            </a:r>
            <a:r>
              <a:rPr lang="zh-CN" altLang="en" dirty="0">
                <a:solidFill>
                  <a:schemeClr val="tx1">
                    <a:lumMod val="85000"/>
                    <a:lumOff val="15000"/>
                  </a:schemeClr>
                </a:solidFill>
                <a:latin typeface="+mn-ea"/>
              </a:rPr>
              <a:t>、</a:t>
            </a:r>
            <a:r>
              <a:rPr lang="en" altLang="zh-CN" dirty="0">
                <a:solidFill>
                  <a:schemeClr val="tx1">
                    <a:lumMod val="85000"/>
                    <a:lumOff val="15000"/>
                  </a:schemeClr>
                </a:solidFill>
                <a:latin typeface="+mn-ea"/>
              </a:rPr>
              <a:t>Diffie-Hellman</a:t>
            </a:r>
            <a:r>
              <a:rPr lang="zh-CN" altLang="en" dirty="0">
                <a:solidFill>
                  <a:schemeClr val="tx1">
                    <a:lumMod val="85000"/>
                    <a:lumOff val="15000"/>
                  </a:schemeClr>
                </a:solidFill>
                <a:latin typeface="+mn-ea"/>
              </a:rPr>
              <a:t>密钥</a:t>
            </a:r>
            <a:r>
              <a:rPr lang="zh-CN" altLang="en-US" dirty="0">
                <a:solidFill>
                  <a:schemeClr val="tx1">
                    <a:lumMod val="85000"/>
                    <a:lumOff val="15000"/>
                  </a:schemeClr>
                </a:solidFill>
                <a:latin typeface="+mn-ea"/>
              </a:rPr>
              <a:t>交换</a:t>
            </a:r>
            <a:r>
              <a:rPr lang="zh-CN" altLang="en" dirty="0">
                <a:solidFill>
                  <a:schemeClr val="tx1">
                    <a:lumMod val="85000"/>
                    <a:lumOff val="15000"/>
                  </a:schemeClr>
                </a:solidFill>
                <a:latin typeface="+mn-ea"/>
              </a:rPr>
              <a:t>协议、</a:t>
            </a:r>
            <a:r>
              <a:rPr lang="zh-CN" altLang="en-US" dirty="0">
                <a:solidFill>
                  <a:schemeClr val="tx1">
                    <a:lumMod val="85000"/>
                    <a:lumOff val="15000"/>
                  </a:schemeClr>
                </a:solidFill>
                <a:latin typeface="+mn-ea"/>
              </a:rPr>
              <a:t>椭圆曲线等算法。著名的量子算法是 </a:t>
            </a:r>
            <a:r>
              <a:rPr lang="en-US" altLang="zh-CN" dirty="0">
                <a:solidFill>
                  <a:schemeClr val="tx1">
                    <a:lumMod val="85000"/>
                    <a:lumOff val="15000"/>
                  </a:schemeClr>
                </a:solidFill>
                <a:latin typeface="+mn-ea"/>
              </a:rPr>
              <a:t>1994 </a:t>
            </a:r>
            <a:r>
              <a:rPr lang="zh-CN" altLang="en-US" dirty="0">
                <a:solidFill>
                  <a:schemeClr val="tx1">
                    <a:lumMod val="85000"/>
                    <a:lumOff val="15000"/>
                  </a:schemeClr>
                </a:solidFill>
                <a:latin typeface="+mn-ea"/>
              </a:rPr>
              <a:t>年的</a:t>
            </a:r>
            <a:r>
              <a:rPr lang="en-US" altLang="zh-CN" dirty="0">
                <a:solidFill>
                  <a:schemeClr val="tx1">
                    <a:lumMod val="85000"/>
                    <a:lumOff val="15000"/>
                  </a:schemeClr>
                </a:solidFill>
                <a:latin typeface="+mn-ea"/>
              </a:rPr>
              <a:t>Shor</a:t>
            </a:r>
            <a:r>
              <a:rPr lang="zh-CN" altLang="en-US" dirty="0">
                <a:solidFill>
                  <a:schemeClr val="tx1">
                    <a:lumMod val="85000"/>
                    <a:lumOff val="15000"/>
                  </a:schemeClr>
                </a:solidFill>
                <a:latin typeface="+mn-ea"/>
              </a:rPr>
              <a:t>算法，使量子计算机可以在多项式时间内分解大整数因子，从而有效的破解</a:t>
            </a:r>
            <a:r>
              <a:rPr lang="en-US" altLang="zh-CN" dirty="0">
                <a:solidFill>
                  <a:schemeClr val="tx1">
                    <a:lumMod val="85000"/>
                    <a:lumOff val="15000"/>
                  </a:schemeClr>
                </a:solidFill>
                <a:latin typeface="+mn-ea"/>
              </a:rPr>
              <a:t>RSA</a:t>
            </a:r>
            <a:r>
              <a:rPr lang="zh-CN" altLang="en-US" dirty="0">
                <a:solidFill>
                  <a:schemeClr val="tx1">
                    <a:lumMod val="85000"/>
                    <a:lumOff val="15000"/>
                  </a:schemeClr>
                </a:solidFill>
                <a:latin typeface="+mn-ea"/>
              </a:rPr>
              <a:t>。</a:t>
            </a:r>
            <a:endParaRPr lang="en-US" altLang="zh-CN" dirty="0">
              <a:solidFill>
                <a:schemeClr val="tx1">
                  <a:lumMod val="85000"/>
                  <a:lumOff val="15000"/>
                </a:schemeClr>
              </a:solidFill>
              <a:latin typeface="+mn-ea"/>
            </a:endParaRPr>
          </a:p>
          <a:p>
            <a:pPr algn="just"/>
            <a:r>
              <a:rPr lang="en-US" altLang="zh-CN" dirty="0">
                <a:solidFill>
                  <a:schemeClr val="tx1">
                    <a:lumMod val="85000"/>
                    <a:lumOff val="15000"/>
                  </a:schemeClr>
                </a:solidFill>
                <a:latin typeface="+mn-ea"/>
              </a:rPr>
              <a:t>	</a:t>
            </a:r>
            <a:r>
              <a:rPr lang="zh-CN" altLang="en-US" dirty="0">
                <a:solidFill>
                  <a:schemeClr val="tx1">
                    <a:lumMod val="85000"/>
                    <a:lumOff val="15000"/>
                  </a:schemeClr>
                </a:solidFill>
                <a:latin typeface="+mn-ea"/>
              </a:rPr>
              <a:t>因此需要全新的公钥密码算法。</a:t>
            </a:r>
            <a:endParaRPr lang="en-US" altLang="zh-CN" dirty="0">
              <a:solidFill>
                <a:schemeClr val="tx1">
                  <a:lumMod val="85000"/>
                  <a:lumOff val="15000"/>
                </a:schemeClr>
              </a:solidFill>
              <a:latin typeface="+mn-ea"/>
            </a:endParaRPr>
          </a:p>
          <a:p>
            <a:pPr algn="just"/>
            <a:endParaRPr lang="en-US" altLang="zh-CN" dirty="0">
              <a:solidFill>
                <a:schemeClr val="tx1">
                  <a:lumMod val="85000"/>
                  <a:lumOff val="15000"/>
                </a:schemeClr>
              </a:solidFill>
              <a:latin typeface="+mn-ea"/>
            </a:endParaRPr>
          </a:p>
          <a:p>
            <a:pPr algn="just"/>
            <a:endParaRPr lang="en-US" altLang="zh-CN" dirty="0">
              <a:solidFill>
                <a:schemeClr val="tx1">
                  <a:lumMod val="85000"/>
                  <a:lumOff val="15000"/>
                </a:schemeClr>
              </a:solidFill>
              <a:latin typeface="+mn-ea"/>
            </a:endParaRPr>
          </a:p>
          <a:p>
            <a:pPr algn="just"/>
            <a:r>
              <a:rPr lang="en-US" altLang="zh-CN" dirty="0">
                <a:solidFill>
                  <a:schemeClr val="tx1">
                    <a:lumMod val="85000"/>
                    <a:lumOff val="15000"/>
                  </a:schemeClr>
                </a:solidFill>
                <a:latin typeface="+mn-ea"/>
              </a:rPr>
              <a:t>	</a:t>
            </a:r>
            <a:r>
              <a:rPr lang="zh-CN" altLang="en-US" dirty="0">
                <a:solidFill>
                  <a:schemeClr val="tx1">
                    <a:lumMod val="85000"/>
                    <a:lumOff val="15000"/>
                  </a:schemeClr>
                </a:solidFill>
                <a:latin typeface="+mn-ea"/>
              </a:rPr>
              <a:t>关于对称密码算法和哈希函数（例如 </a:t>
            </a:r>
            <a:r>
              <a:rPr lang="en" altLang="zh-CN" dirty="0">
                <a:solidFill>
                  <a:schemeClr val="tx1">
                    <a:lumMod val="85000"/>
                    <a:lumOff val="15000"/>
                  </a:schemeClr>
                </a:solidFill>
                <a:latin typeface="+mn-ea"/>
              </a:rPr>
              <a:t>AES</a:t>
            </a:r>
            <a:r>
              <a:rPr lang="zh-CN" altLang="en" dirty="0">
                <a:solidFill>
                  <a:schemeClr val="tx1">
                    <a:lumMod val="85000"/>
                    <a:lumOff val="15000"/>
                  </a:schemeClr>
                </a:solidFill>
                <a:latin typeface="+mn-ea"/>
              </a:rPr>
              <a:t>、</a:t>
            </a:r>
            <a:r>
              <a:rPr lang="en" altLang="zh-CN" dirty="0">
                <a:solidFill>
                  <a:schemeClr val="tx1">
                    <a:lumMod val="85000"/>
                    <a:lumOff val="15000"/>
                  </a:schemeClr>
                </a:solidFill>
                <a:latin typeface="+mn-ea"/>
              </a:rPr>
              <a:t>SHA1</a:t>
            </a:r>
            <a:r>
              <a:rPr lang="zh-CN" altLang="en" dirty="0">
                <a:solidFill>
                  <a:schemeClr val="tx1">
                    <a:lumMod val="85000"/>
                    <a:lumOff val="15000"/>
                  </a:schemeClr>
                </a:solidFill>
                <a:latin typeface="+mn-ea"/>
              </a:rPr>
              <a:t>、</a:t>
            </a:r>
            <a:r>
              <a:rPr lang="en" altLang="zh-CN" dirty="0">
                <a:solidFill>
                  <a:schemeClr val="tx1">
                    <a:lumMod val="85000"/>
                    <a:lumOff val="15000"/>
                  </a:schemeClr>
                </a:solidFill>
                <a:latin typeface="+mn-ea"/>
              </a:rPr>
              <a:t>SHA2 </a:t>
            </a:r>
            <a:r>
              <a:rPr lang="zh-CN" altLang="en-US" dirty="0">
                <a:solidFill>
                  <a:schemeClr val="tx1">
                    <a:lumMod val="85000"/>
                    <a:lumOff val="15000"/>
                  </a:schemeClr>
                </a:solidFill>
                <a:latin typeface="+mn-ea"/>
              </a:rPr>
              <a:t>等），虽然有量子算法可以理论上攻破，但这个算法的影响有限，且有很多限制条件。著名的量子算法是</a:t>
            </a:r>
            <a:r>
              <a:rPr lang="en-US" altLang="zh-CN" dirty="0">
                <a:solidFill>
                  <a:schemeClr val="tx1">
                    <a:lumMod val="85000"/>
                    <a:lumOff val="15000"/>
                  </a:schemeClr>
                </a:solidFill>
                <a:latin typeface="+mn-ea"/>
              </a:rPr>
              <a:t>1996</a:t>
            </a:r>
            <a:r>
              <a:rPr lang="zh-CN" altLang="en-US" dirty="0">
                <a:solidFill>
                  <a:schemeClr val="tx1">
                    <a:lumMod val="85000"/>
                    <a:lumOff val="15000"/>
                  </a:schemeClr>
                </a:solidFill>
                <a:latin typeface="+mn-ea"/>
              </a:rPr>
              <a:t>年的</a:t>
            </a:r>
            <a:r>
              <a:rPr lang="en" altLang="zh-CN" dirty="0">
                <a:solidFill>
                  <a:schemeClr val="tx1">
                    <a:lumMod val="85000"/>
                    <a:lumOff val="15000"/>
                  </a:schemeClr>
                </a:solidFill>
                <a:latin typeface="+mn-ea"/>
              </a:rPr>
              <a:t>Grover</a:t>
            </a:r>
            <a:r>
              <a:rPr lang="zh-CN" altLang="en" dirty="0">
                <a:solidFill>
                  <a:schemeClr val="tx1">
                    <a:lumMod val="85000"/>
                    <a:lumOff val="15000"/>
                  </a:schemeClr>
                </a:solidFill>
                <a:latin typeface="+mn-ea"/>
              </a:rPr>
              <a:t>算法。</a:t>
            </a:r>
            <a:endParaRPr lang="en-US" altLang="zh-CN" dirty="0">
              <a:solidFill>
                <a:schemeClr val="tx1">
                  <a:lumMod val="85000"/>
                  <a:lumOff val="15000"/>
                </a:schemeClr>
              </a:solidFill>
              <a:latin typeface="+mn-ea"/>
            </a:endParaRPr>
          </a:p>
          <a:p>
            <a:r>
              <a:rPr lang="en-US" altLang="zh-CN" dirty="0">
                <a:latin typeface="+mn-ea"/>
              </a:rPr>
              <a:t>	</a:t>
            </a:r>
            <a:r>
              <a:rPr lang="zh-CN" altLang="en-US" dirty="0">
                <a:latin typeface="+mn-ea"/>
              </a:rPr>
              <a:t>对于对称密码算法，量子计算机对安全性的影响：</a:t>
            </a:r>
          </a:p>
          <a:p>
            <a:r>
              <a:rPr lang="zh-CN" altLang="en-US" dirty="0">
                <a:latin typeface="+mn-ea"/>
              </a:rPr>
              <a:t>　　</a:t>
            </a:r>
            <a:r>
              <a:rPr lang="en-US" altLang="zh-CN" dirty="0">
                <a:latin typeface="+mn-ea"/>
              </a:rPr>
              <a:t>1</a:t>
            </a:r>
            <a:r>
              <a:rPr lang="zh-CN" altLang="en-US" dirty="0">
                <a:latin typeface="+mn-ea"/>
              </a:rPr>
              <a:t>）降低现有算法的安全性：安全性从 </a:t>
            </a:r>
            <a:r>
              <a:rPr lang="en" altLang="zh-CN" dirty="0">
                <a:latin typeface="+mn-ea"/>
              </a:rPr>
              <a:t>k-bit </a:t>
            </a:r>
            <a:r>
              <a:rPr lang="zh-CN" altLang="en-US" dirty="0">
                <a:latin typeface="+mn-ea"/>
              </a:rPr>
              <a:t>降低为 </a:t>
            </a:r>
            <a:r>
              <a:rPr lang="en" altLang="zh-CN" dirty="0">
                <a:latin typeface="+mn-ea"/>
              </a:rPr>
              <a:t>k/2-bit</a:t>
            </a:r>
          </a:p>
          <a:p>
            <a:r>
              <a:rPr lang="zh-CN" altLang="en" dirty="0">
                <a:latin typeface="+mn-ea"/>
              </a:rPr>
              <a:t>　</a:t>
            </a:r>
            <a:r>
              <a:rPr lang="zh-CN" altLang="en-US" dirty="0">
                <a:latin typeface="+mn-ea"/>
              </a:rPr>
              <a:t>　</a:t>
            </a:r>
            <a:r>
              <a:rPr lang="en-US" altLang="zh-CN" dirty="0">
                <a:latin typeface="+mn-ea"/>
              </a:rPr>
              <a:t>2</a:t>
            </a:r>
            <a:r>
              <a:rPr lang="zh-CN" altLang="en-US" dirty="0">
                <a:latin typeface="+mn-ea"/>
              </a:rPr>
              <a:t>）把密钥长度或哈希的长度加倍即可，例如：</a:t>
            </a:r>
            <a:r>
              <a:rPr lang="en" altLang="zh-CN" dirty="0">
                <a:latin typeface="+mn-ea"/>
              </a:rPr>
              <a:t>AES-128 </a:t>
            </a:r>
            <a:r>
              <a:rPr lang="zh-CN" altLang="en-US" dirty="0">
                <a:latin typeface="+mn-ea"/>
              </a:rPr>
              <a:t>升级至 </a:t>
            </a:r>
            <a:r>
              <a:rPr lang="en" altLang="zh-CN" dirty="0">
                <a:latin typeface="+mn-ea"/>
              </a:rPr>
              <a:t>AES-256</a:t>
            </a:r>
            <a:r>
              <a:rPr lang="zh-CN" altLang="en" dirty="0">
                <a:latin typeface="+mn-ea"/>
              </a:rPr>
              <a:t>，</a:t>
            </a:r>
            <a:r>
              <a:rPr lang="en" altLang="zh-CN" dirty="0">
                <a:latin typeface="+mn-ea"/>
              </a:rPr>
              <a:t>SHA-256 </a:t>
            </a:r>
            <a:r>
              <a:rPr lang="zh-CN" altLang="en-US" dirty="0">
                <a:latin typeface="+mn-ea"/>
              </a:rPr>
              <a:t>升级至</a:t>
            </a:r>
            <a:r>
              <a:rPr lang="en" altLang="zh-CN" dirty="0">
                <a:latin typeface="+mn-ea"/>
              </a:rPr>
              <a:t>SHA-512 </a:t>
            </a:r>
            <a:r>
              <a:rPr lang="zh-CN" altLang="en-US" dirty="0">
                <a:latin typeface="+mn-ea"/>
              </a:rPr>
              <a:t>等</a:t>
            </a:r>
          </a:p>
          <a:p>
            <a:pPr algn="just"/>
            <a:endParaRPr lang="zh-CN" altLang="en" dirty="0">
              <a:solidFill>
                <a:schemeClr val="tx1">
                  <a:lumMod val="85000"/>
                  <a:lumOff val="15000"/>
                </a:schemeClr>
              </a:solidFill>
              <a:latin typeface="+mn-ea"/>
            </a:endParaRPr>
          </a:p>
        </p:txBody>
      </p:sp>
    </p:spTree>
    <p:extLst>
      <p:ext uri="{BB962C8B-B14F-4D97-AF65-F5344CB8AC3E}">
        <p14:creationId xmlns:p14="http://schemas.microsoft.com/office/powerpoint/2010/main" val="477014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组合 74"/>
          <p:cNvGrpSpPr/>
          <p:nvPr/>
        </p:nvGrpSpPr>
        <p:grpSpPr>
          <a:xfrm>
            <a:off x="387125" y="299356"/>
            <a:ext cx="12126303" cy="6596744"/>
            <a:chOff x="387125" y="299356"/>
            <a:chExt cx="12126303" cy="6596744"/>
          </a:xfrm>
        </p:grpSpPr>
        <p:grpSp>
          <p:nvGrpSpPr>
            <p:cNvPr id="76" name="组合 75"/>
            <p:cNvGrpSpPr/>
            <p:nvPr/>
          </p:nvGrpSpPr>
          <p:grpSpPr>
            <a:xfrm>
              <a:off x="387125" y="299356"/>
              <a:ext cx="1316500" cy="883947"/>
              <a:chOff x="1276124" y="1279752"/>
              <a:chExt cx="6401933" cy="4298496"/>
            </a:xfrm>
          </p:grpSpPr>
          <p:sp>
            <p:nvSpPr>
              <p:cNvPr id="84" name="菱形 83"/>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菱形 84"/>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7" name="文本框 76"/>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82" name="文本框 81"/>
            <p:cNvSpPr txBox="1"/>
            <p:nvPr/>
          </p:nvSpPr>
          <p:spPr>
            <a:xfrm>
              <a:off x="1869915" y="380547"/>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后量子密码征集进展</a:t>
              </a:r>
            </a:p>
          </p:txBody>
        </p:sp>
        <p:grpSp>
          <p:nvGrpSpPr>
            <p:cNvPr id="79" name="组合 78"/>
            <p:cNvGrpSpPr/>
            <p:nvPr/>
          </p:nvGrpSpPr>
          <p:grpSpPr>
            <a:xfrm>
              <a:off x="11572872" y="6254988"/>
              <a:ext cx="940556" cy="641112"/>
              <a:chOff x="11395287" y="6034159"/>
              <a:chExt cx="1208633" cy="823841"/>
            </a:xfrm>
          </p:grpSpPr>
          <p:sp>
            <p:nvSpPr>
              <p:cNvPr id="80" name="菱形 79"/>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菱形 80"/>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14</a:t>
            </a:fld>
            <a:endParaRPr lang="zh-CN" altLang="en-US" dirty="0"/>
          </a:p>
        </p:txBody>
      </p:sp>
      <p:sp>
        <p:nvSpPr>
          <p:cNvPr id="3" name="矩形 2">
            <a:extLst>
              <a:ext uri="{FF2B5EF4-FFF2-40B4-BE49-F238E27FC236}">
                <a16:creationId xmlns:a16="http://schemas.microsoft.com/office/drawing/2014/main" id="{1A9C34DB-6238-AA49-A936-6873A44E43E5}"/>
              </a:ext>
            </a:extLst>
          </p:cNvPr>
          <p:cNvSpPr/>
          <p:nvPr/>
        </p:nvSpPr>
        <p:spPr>
          <a:xfrm>
            <a:off x="819678" y="1510287"/>
            <a:ext cx="10646282" cy="3693319"/>
          </a:xfrm>
          <a:prstGeom prst="rect">
            <a:avLst/>
          </a:prstGeom>
        </p:spPr>
        <p:txBody>
          <a:bodyPr wrap="square">
            <a:spAutoFit/>
          </a:bodyPr>
          <a:lstStyle/>
          <a:p>
            <a:r>
              <a:rPr lang="zh-CN" altLang="en-US" dirty="0">
                <a:solidFill>
                  <a:srgbClr val="000000"/>
                </a:solidFill>
                <a:latin typeface="+mn-ea"/>
              </a:rPr>
              <a:t>美国国家标准技术研究所 </a:t>
            </a:r>
            <a:r>
              <a:rPr lang="en-US" altLang="zh-CN" dirty="0">
                <a:solidFill>
                  <a:srgbClr val="000000"/>
                </a:solidFill>
                <a:latin typeface="+mn-ea"/>
              </a:rPr>
              <a:t>(</a:t>
            </a:r>
            <a:r>
              <a:rPr lang="en" altLang="zh-CN" dirty="0">
                <a:solidFill>
                  <a:srgbClr val="000000"/>
                </a:solidFill>
                <a:latin typeface="+mn-ea"/>
              </a:rPr>
              <a:t>NIST)</a:t>
            </a:r>
            <a:r>
              <a:rPr lang="zh-CN" altLang="en" dirty="0">
                <a:solidFill>
                  <a:srgbClr val="000000"/>
                </a:solidFill>
                <a:latin typeface="+mn-ea"/>
              </a:rPr>
              <a:t>。</a:t>
            </a:r>
            <a:endParaRPr lang="en-US" altLang="zh-CN" dirty="0">
              <a:solidFill>
                <a:srgbClr val="000000"/>
              </a:solidFill>
              <a:latin typeface="+mn-ea"/>
            </a:endParaRPr>
          </a:p>
          <a:p>
            <a:r>
              <a:rPr lang="en-US" altLang="zh-CN" dirty="0">
                <a:solidFill>
                  <a:srgbClr val="000000"/>
                </a:solidFill>
                <a:latin typeface="+mn-ea"/>
              </a:rPr>
              <a:t>	</a:t>
            </a:r>
            <a:r>
              <a:rPr lang="en" altLang="zh-CN" dirty="0">
                <a:solidFill>
                  <a:srgbClr val="000000"/>
                </a:solidFill>
                <a:latin typeface="+mn-ea"/>
              </a:rPr>
              <a:t>NIST </a:t>
            </a:r>
            <a:r>
              <a:rPr lang="zh-CN" altLang="en-US" dirty="0">
                <a:solidFill>
                  <a:srgbClr val="000000"/>
                </a:solidFill>
                <a:latin typeface="+mn-ea"/>
              </a:rPr>
              <a:t>早在 </a:t>
            </a:r>
            <a:r>
              <a:rPr lang="en-US" altLang="zh-CN" dirty="0">
                <a:solidFill>
                  <a:srgbClr val="000000"/>
                </a:solidFill>
                <a:latin typeface="+mn-ea"/>
              </a:rPr>
              <a:t>2012 </a:t>
            </a:r>
            <a:r>
              <a:rPr lang="zh-CN" altLang="en-US" dirty="0">
                <a:solidFill>
                  <a:srgbClr val="000000"/>
                </a:solidFill>
                <a:latin typeface="+mn-ea"/>
              </a:rPr>
              <a:t>年启动了后量子密码的研究工作，并于 </a:t>
            </a:r>
            <a:r>
              <a:rPr lang="en-US" altLang="zh-CN" dirty="0">
                <a:solidFill>
                  <a:srgbClr val="000000"/>
                </a:solidFill>
                <a:latin typeface="+mn-ea"/>
              </a:rPr>
              <a:t>2016 </a:t>
            </a:r>
            <a:r>
              <a:rPr lang="zh-CN" altLang="en-US" dirty="0">
                <a:solidFill>
                  <a:srgbClr val="000000"/>
                </a:solidFill>
                <a:latin typeface="+mn-ea"/>
              </a:rPr>
              <a:t>年</a:t>
            </a:r>
            <a:r>
              <a:rPr lang="en-US" altLang="zh-CN" dirty="0">
                <a:solidFill>
                  <a:srgbClr val="000000"/>
                </a:solidFill>
                <a:latin typeface="+mn-ea"/>
              </a:rPr>
              <a:t>2</a:t>
            </a:r>
            <a:r>
              <a:rPr lang="zh-CN" altLang="en-US" dirty="0">
                <a:solidFill>
                  <a:srgbClr val="000000"/>
                </a:solidFill>
                <a:latin typeface="+mn-ea"/>
              </a:rPr>
              <a:t>月启动了全球范围内的后量子密码标准征集，并于 </a:t>
            </a:r>
            <a:r>
              <a:rPr lang="en-US" altLang="zh-CN" dirty="0">
                <a:solidFill>
                  <a:srgbClr val="000000"/>
                </a:solidFill>
                <a:latin typeface="+mn-ea"/>
              </a:rPr>
              <a:t>2017.11.30 </a:t>
            </a:r>
            <a:r>
              <a:rPr lang="zh-CN" altLang="en-US" dirty="0">
                <a:solidFill>
                  <a:srgbClr val="000000"/>
                </a:solidFill>
                <a:latin typeface="+mn-ea"/>
              </a:rPr>
              <a:t>截止草案提交。</a:t>
            </a:r>
            <a:endParaRPr lang="en-US" altLang="zh-CN" dirty="0">
              <a:solidFill>
                <a:srgbClr val="000000"/>
              </a:solidFill>
              <a:latin typeface="+mn-ea"/>
            </a:endParaRPr>
          </a:p>
          <a:p>
            <a:r>
              <a:rPr lang="en-US" altLang="zh-CN" dirty="0">
                <a:solidFill>
                  <a:srgbClr val="000000"/>
                </a:solidFill>
                <a:latin typeface="+mn-ea"/>
              </a:rPr>
              <a:t>	2018</a:t>
            </a:r>
            <a:r>
              <a:rPr lang="zh-CN" altLang="en-US" dirty="0">
                <a:solidFill>
                  <a:srgbClr val="000000"/>
                </a:solidFill>
                <a:latin typeface="+mn-ea"/>
              </a:rPr>
              <a:t>年</a:t>
            </a:r>
            <a:r>
              <a:rPr lang="en-US" altLang="zh-CN" dirty="0">
                <a:solidFill>
                  <a:srgbClr val="000000"/>
                </a:solidFill>
                <a:latin typeface="+mn-ea"/>
              </a:rPr>
              <a:t>4</a:t>
            </a:r>
            <a:r>
              <a:rPr lang="zh-CN" altLang="en-US" dirty="0">
                <a:solidFill>
                  <a:srgbClr val="000000"/>
                </a:solidFill>
                <a:latin typeface="+mn-ea"/>
              </a:rPr>
              <a:t>月在 </a:t>
            </a:r>
            <a:r>
              <a:rPr lang="en" altLang="zh-CN" dirty="0">
                <a:solidFill>
                  <a:srgbClr val="000000"/>
                </a:solidFill>
                <a:latin typeface="+mn-ea"/>
              </a:rPr>
              <a:t>Florida </a:t>
            </a:r>
            <a:r>
              <a:rPr lang="zh-CN" altLang="en-US" dirty="0">
                <a:solidFill>
                  <a:srgbClr val="000000"/>
                </a:solidFill>
                <a:latin typeface="+mn-ea"/>
              </a:rPr>
              <a:t>举办了第一届 </a:t>
            </a:r>
            <a:r>
              <a:rPr lang="en" altLang="zh-CN" dirty="0">
                <a:solidFill>
                  <a:srgbClr val="000000"/>
                </a:solidFill>
                <a:latin typeface="+mn-ea"/>
              </a:rPr>
              <a:t>PQC(</a:t>
            </a:r>
            <a:r>
              <a:rPr lang="en" altLang="zh-CN" dirty="0">
                <a:latin typeface="+mn-ea"/>
              </a:rPr>
              <a:t>Post Quantum Cryptography</a:t>
            </a:r>
            <a:r>
              <a:rPr lang="en" altLang="zh-CN" dirty="0">
                <a:solidFill>
                  <a:srgbClr val="000000"/>
                </a:solidFill>
                <a:latin typeface="+mn-ea"/>
              </a:rPr>
              <a:t>)</a:t>
            </a:r>
            <a:r>
              <a:rPr lang="zh-CN" altLang="en-US" dirty="0">
                <a:solidFill>
                  <a:srgbClr val="000000"/>
                </a:solidFill>
                <a:latin typeface="+mn-ea"/>
              </a:rPr>
              <a:t>标准化会议。</a:t>
            </a:r>
            <a:r>
              <a:rPr lang="en" altLang="zh-CN" dirty="0">
                <a:solidFill>
                  <a:srgbClr val="000000"/>
                </a:solidFill>
                <a:latin typeface="+mn-ea"/>
              </a:rPr>
              <a:t>NIST </a:t>
            </a:r>
            <a:r>
              <a:rPr lang="zh-CN" altLang="en-US" dirty="0">
                <a:solidFill>
                  <a:srgbClr val="000000"/>
                </a:solidFill>
                <a:latin typeface="+mn-ea"/>
              </a:rPr>
              <a:t>预计在未来 </a:t>
            </a:r>
            <a:r>
              <a:rPr lang="en-US" altLang="zh-CN" dirty="0">
                <a:solidFill>
                  <a:srgbClr val="000000"/>
                </a:solidFill>
                <a:latin typeface="+mn-ea"/>
              </a:rPr>
              <a:t>5 </a:t>
            </a:r>
            <a:r>
              <a:rPr lang="zh-CN" altLang="en-US" dirty="0">
                <a:solidFill>
                  <a:srgbClr val="000000"/>
                </a:solidFill>
                <a:latin typeface="+mn-ea"/>
              </a:rPr>
              <a:t>年左右，确定新一代公钥密码算法标准。</a:t>
            </a:r>
            <a:r>
              <a:rPr lang="en" altLang="zh-CN" dirty="0">
                <a:latin typeface="+mn-ea"/>
              </a:rPr>
              <a:t>NIST </a:t>
            </a:r>
            <a:r>
              <a:rPr lang="zh-CN" altLang="en-US" dirty="0">
                <a:latin typeface="+mn-ea"/>
              </a:rPr>
              <a:t>共收到 </a:t>
            </a:r>
            <a:r>
              <a:rPr lang="en-US" altLang="zh-CN" dirty="0">
                <a:latin typeface="+mn-ea"/>
              </a:rPr>
              <a:t>82 </a:t>
            </a:r>
            <a:r>
              <a:rPr lang="zh-CN" altLang="en-US" dirty="0">
                <a:latin typeface="+mn-ea"/>
              </a:rPr>
              <a:t>个算法草案。在进行初步筛选后，</a:t>
            </a:r>
            <a:r>
              <a:rPr lang="en" altLang="zh-CN" dirty="0">
                <a:latin typeface="+mn-ea"/>
              </a:rPr>
              <a:t>NIST </a:t>
            </a:r>
            <a:r>
              <a:rPr lang="zh-CN" altLang="en-US" u="sng" dirty="0">
                <a:latin typeface="+mn-ea"/>
              </a:rPr>
              <a:t>公布</a:t>
            </a:r>
            <a:r>
              <a:rPr lang="zh-CN" altLang="en-US" dirty="0">
                <a:latin typeface="+mn-ea"/>
              </a:rPr>
              <a:t>了 </a:t>
            </a:r>
            <a:r>
              <a:rPr lang="en-US" altLang="zh-CN" dirty="0">
                <a:latin typeface="+mn-ea"/>
              </a:rPr>
              <a:t>69 </a:t>
            </a:r>
            <a:r>
              <a:rPr lang="zh-CN" altLang="en-US" dirty="0">
                <a:latin typeface="+mn-ea"/>
              </a:rPr>
              <a:t>个“完整且适合”的草案。</a:t>
            </a:r>
            <a:endParaRPr lang="en-US" altLang="zh-CN" dirty="0">
              <a:solidFill>
                <a:srgbClr val="000000"/>
              </a:solidFill>
              <a:latin typeface="+mn-ea"/>
            </a:endParaRPr>
          </a:p>
          <a:p>
            <a:r>
              <a:rPr lang="en-US" altLang="zh-CN" dirty="0">
                <a:solidFill>
                  <a:srgbClr val="000000"/>
                </a:solidFill>
                <a:latin typeface="+mn-ea"/>
              </a:rPr>
              <a:t>	2019</a:t>
            </a:r>
            <a:r>
              <a:rPr lang="zh-CN" altLang="en-US" dirty="0">
                <a:solidFill>
                  <a:srgbClr val="000000"/>
                </a:solidFill>
                <a:latin typeface="+mn-ea"/>
              </a:rPr>
              <a:t>年</a:t>
            </a:r>
            <a:r>
              <a:rPr lang="en-US" altLang="zh-CN" dirty="0">
                <a:solidFill>
                  <a:srgbClr val="000000"/>
                </a:solidFill>
                <a:latin typeface="+mn-ea"/>
              </a:rPr>
              <a:t>4</a:t>
            </a:r>
            <a:r>
              <a:rPr lang="zh-CN" altLang="en-US" dirty="0">
                <a:solidFill>
                  <a:srgbClr val="000000"/>
                </a:solidFill>
                <a:latin typeface="+mn-ea"/>
              </a:rPr>
              <a:t>月，将合适的密码算法的数量进一步缩减为</a:t>
            </a:r>
            <a:r>
              <a:rPr lang="en-US" altLang="zh-CN" dirty="0">
                <a:solidFill>
                  <a:srgbClr val="000000"/>
                </a:solidFill>
                <a:latin typeface="+mn-ea"/>
              </a:rPr>
              <a:t>29</a:t>
            </a:r>
            <a:r>
              <a:rPr lang="zh-CN" altLang="en-US" dirty="0">
                <a:solidFill>
                  <a:srgbClr val="000000"/>
                </a:solidFill>
                <a:latin typeface="+mn-ea"/>
              </a:rPr>
              <a:t>个。</a:t>
            </a:r>
            <a:endParaRPr lang="en-US" altLang="zh-CN" dirty="0">
              <a:solidFill>
                <a:srgbClr val="000000"/>
              </a:solidFill>
              <a:latin typeface="+mn-ea"/>
            </a:endParaRPr>
          </a:p>
          <a:p>
            <a:endParaRPr lang="en-US" altLang="zh-CN" dirty="0">
              <a:solidFill>
                <a:srgbClr val="000000"/>
              </a:solidFill>
              <a:latin typeface="PingFang SC" panose="020B0400000000000000" pitchFamily="34" charset="-122"/>
              <a:ea typeface="PingFang SC" panose="020B0400000000000000" pitchFamily="34" charset="-122"/>
            </a:endParaRPr>
          </a:p>
          <a:p>
            <a:endParaRPr lang="en-US" altLang="zh-CN" dirty="0">
              <a:solidFill>
                <a:srgbClr val="000000"/>
              </a:solidFill>
              <a:latin typeface="PingFang SC" panose="020B0400000000000000" pitchFamily="34" charset="-122"/>
              <a:ea typeface="PingFang SC" panose="020B0400000000000000" pitchFamily="34" charset="-122"/>
            </a:endParaRPr>
          </a:p>
          <a:p>
            <a:endParaRPr lang="en-US" altLang="zh-CN" dirty="0">
              <a:solidFill>
                <a:srgbClr val="000000"/>
              </a:solidFill>
              <a:latin typeface="PingFang SC" panose="020B0400000000000000" pitchFamily="34" charset="-122"/>
              <a:ea typeface="PingFang SC" panose="020B0400000000000000" pitchFamily="34" charset="-122"/>
            </a:endParaRPr>
          </a:p>
          <a:p>
            <a:endParaRPr lang="en-US" altLang="zh-CN" dirty="0">
              <a:solidFill>
                <a:srgbClr val="000000"/>
              </a:solidFill>
              <a:latin typeface="PingFang SC" panose="020B0400000000000000" pitchFamily="34" charset="-122"/>
              <a:ea typeface="PingFang SC" panose="020B0400000000000000" pitchFamily="34" charset="-122"/>
            </a:endParaRPr>
          </a:p>
          <a:p>
            <a:r>
              <a:rPr lang="en-US" altLang="zh-CN" dirty="0">
                <a:solidFill>
                  <a:srgbClr val="000000"/>
                </a:solidFill>
                <a:latin typeface="PingFang SC" panose="020B0400000000000000" pitchFamily="34" charset="-122"/>
                <a:ea typeface="PingFang SC" panose="020B0400000000000000" pitchFamily="34" charset="-122"/>
              </a:rPr>
              <a:t>NIST</a:t>
            </a:r>
            <a:r>
              <a:rPr lang="zh-CN" altLang="en-US" dirty="0">
                <a:solidFill>
                  <a:srgbClr val="000000"/>
                </a:solidFill>
                <a:latin typeface="PingFang SC" panose="020B0400000000000000" pitchFamily="34" charset="-122"/>
                <a:ea typeface="PingFang SC" panose="020B0400000000000000" pitchFamily="34" charset="-122"/>
              </a:rPr>
              <a:t>主要聚焦于以下三种后量子密码算法的征集：加密、密钥交换、数字签名。</a:t>
            </a:r>
            <a:endParaRPr lang="en-US" altLang="zh-CN" dirty="0">
              <a:solidFill>
                <a:srgbClr val="000000"/>
              </a:solidFill>
              <a:latin typeface="PingFang SC" panose="020B0400000000000000" pitchFamily="34" charset="-122"/>
              <a:ea typeface="PingFang SC" panose="020B0400000000000000" pitchFamily="34" charset="-122"/>
            </a:endParaRPr>
          </a:p>
          <a:p>
            <a:endParaRPr lang="en-US" altLang="zh-CN" dirty="0">
              <a:solidFill>
                <a:srgbClr val="000000"/>
              </a:solidFill>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4212413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c0bbf6ee-5302-48d3-9896-179f06b8a4b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728639" y="2432267"/>
            <a:ext cx="8185381" cy="3209653"/>
            <a:chOff x="1890042" y="1913959"/>
            <a:chExt cx="8185381" cy="3209653"/>
          </a:xfrm>
        </p:grpSpPr>
        <p:sp>
          <p:nvSpPr>
            <p:cNvPr id="4" name="íŝḻíḑé"/>
            <p:cNvSpPr/>
            <p:nvPr/>
          </p:nvSpPr>
          <p:spPr>
            <a:xfrm>
              <a:off x="5018061" y="2324100"/>
              <a:ext cx="2230266" cy="2230266"/>
            </a:xfrm>
            <a:prstGeom prst="ellipse">
              <a:avLst/>
            </a:prstGeom>
            <a:blipFill>
              <a:blip r:embed="rId4">
                <a:grayscl/>
              </a:blip>
              <a:srcRect/>
              <a:stretch>
                <a:fillRect l="-25172" r="-24888"/>
              </a:stretch>
            </a:blipFill>
            <a:ln>
              <a:noFill/>
            </a:ln>
            <a:effectLst/>
          </p:spPr>
          <p:txBody>
            <a:bodyPr anchor="ctr"/>
            <a:lstStyle/>
            <a:p>
              <a:pPr algn="ctr"/>
              <a:endParaRPr sz="2400">
                <a:latin typeface="Agency FB" panose="020B0503020202020204" pitchFamily="34" charset="0"/>
              </a:endParaRPr>
            </a:p>
          </p:txBody>
        </p:sp>
        <p:grpSp>
          <p:nvGrpSpPr>
            <p:cNvPr id="5" name="îsḻiḑe"/>
            <p:cNvGrpSpPr/>
            <p:nvPr/>
          </p:nvGrpSpPr>
          <p:grpSpPr>
            <a:xfrm>
              <a:off x="1890042" y="1915700"/>
              <a:ext cx="2837125" cy="3207912"/>
              <a:chOff x="1233403" y="1915700"/>
              <a:chExt cx="2837125" cy="3207912"/>
            </a:xfrm>
          </p:grpSpPr>
          <p:sp>
            <p:nvSpPr>
              <p:cNvPr id="42" name="îṧľiḍê"/>
              <p:cNvSpPr/>
              <p:nvPr/>
            </p:nvSpPr>
            <p:spPr>
              <a:xfrm>
                <a:off x="1233403" y="4214720"/>
                <a:ext cx="1653245" cy="461024"/>
              </a:xfrm>
              <a:prstGeom prst="rect">
                <a:avLst/>
              </a:prstGeom>
            </p:spPr>
            <p:txBody>
              <a:bodyPr wrap="square" lIns="0" tIns="0" rIns="0" bIns="0" anchor="b" anchorCtr="0">
                <a:normAutofit/>
              </a:bodyPr>
              <a:lstStyle/>
              <a:p>
                <a:r>
                  <a:rPr lang="zh-CN" altLang="en-US" sz="2400" dirty="0">
                    <a:solidFill>
                      <a:schemeClr val="accent3">
                        <a:lumMod val="100000"/>
                      </a:schemeClr>
                    </a:solidFill>
                    <a:effectLst/>
                    <a:latin typeface="Agency FB" panose="020B0503020202020204" pitchFamily="34" charset="0"/>
                  </a:rPr>
                  <a:t>基于多变量</a:t>
                </a:r>
                <a:endParaRPr lang="en-US" sz="2400" dirty="0">
                  <a:solidFill>
                    <a:schemeClr val="accent3">
                      <a:lumMod val="100000"/>
                    </a:schemeClr>
                  </a:solidFill>
                  <a:effectLst/>
                  <a:latin typeface="Agency FB" panose="020B0503020202020204" pitchFamily="34" charset="0"/>
                </a:endParaRPr>
              </a:p>
            </p:txBody>
          </p:sp>
          <p:grpSp>
            <p:nvGrpSpPr>
              <p:cNvPr id="28" name="ísḻíde"/>
              <p:cNvGrpSpPr/>
              <p:nvPr/>
            </p:nvGrpSpPr>
            <p:grpSpPr>
              <a:xfrm>
                <a:off x="1514533" y="1915700"/>
                <a:ext cx="2555995" cy="1014984"/>
                <a:chOff x="1514533" y="1915700"/>
                <a:chExt cx="2555995" cy="1014984"/>
              </a:xfrm>
            </p:grpSpPr>
            <p:sp>
              <p:nvSpPr>
                <p:cNvPr id="39" name="í$1ïḋê"/>
                <p:cNvSpPr/>
                <p:nvPr/>
              </p:nvSpPr>
              <p:spPr>
                <a:xfrm>
                  <a:off x="1514533" y="2042150"/>
                  <a:ext cx="1372116" cy="461024"/>
                </a:xfrm>
                <a:prstGeom prst="rect">
                  <a:avLst/>
                </a:prstGeom>
              </p:spPr>
              <p:txBody>
                <a:bodyPr wrap="square" lIns="0" tIns="0" rIns="0" bIns="0" anchor="b" anchorCtr="0">
                  <a:noAutofit/>
                </a:bodyPr>
                <a:lstStyle/>
                <a:p>
                  <a:r>
                    <a:rPr lang="zh-CN" altLang="en-US" sz="2400" dirty="0">
                      <a:solidFill>
                        <a:schemeClr val="accent1">
                          <a:lumMod val="100000"/>
                        </a:schemeClr>
                      </a:solidFill>
                      <a:latin typeface="Agency FB" panose="020B0503020202020204" pitchFamily="34" charset="0"/>
                    </a:rPr>
                    <a:t>基于哈希</a:t>
                  </a:r>
                  <a:endParaRPr lang="en-US" sz="2400" dirty="0">
                    <a:solidFill>
                      <a:schemeClr val="accent1">
                        <a:lumMod val="100000"/>
                      </a:schemeClr>
                    </a:solidFill>
                    <a:effectLst/>
                    <a:latin typeface="Agency FB" panose="020B0503020202020204" pitchFamily="34" charset="0"/>
                  </a:endParaRPr>
                </a:p>
              </p:txBody>
            </p:sp>
            <p:grpSp>
              <p:nvGrpSpPr>
                <p:cNvPr id="34" name="í$lîḓé"/>
                <p:cNvGrpSpPr/>
                <p:nvPr/>
              </p:nvGrpSpPr>
              <p:grpSpPr>
                <a:xfrm>
                  <a:off x="3055544" y="1915700"/>
                  <a:ext cx="1014984" cy="1014984"/>
                  <a:chOff x="3057286" y="1915700"/>
                  <a:chExt cx="1014984" cy="1014984"/>
                </a:xfrm>
              </p:grpSpPr>
              <p:sp>
                <p:nvSpPr>
                  <p:cNvPr id="35" name="ï$ļîḓé"/>
                  <p:cNvSpPr/>
                  <p:nvPr/>
                </p:nvSpPr>
                <p:spPr>
                  <a:xfrm>
                    <a:off x="3059027" y="1917441"/>
                    <a:ext cx="1013243" cy="1013243"/>
                  </a:xfrm>
                  <a:prstGeom prst="ellipse">
                    <a:avLst/>
                  </a:prstGeom>
                  <a:noFill/>
                  <a:ln w="1016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sp>
                <p:nvSpPr>
                  <p:cNvPr id="36" name="íśḷiḓè"/>
                  <p:cNvSpPr/>
                  <p:nvPr/>
                </p:nvSpPr>
                <p:spPr>
                  <a:xfrm>
                    <a:off x="3057286" y="1915700"/>
                    <a:ext cx="1014984" cy="1014984"/>
                  </a:xfrm>
                  <a:prstGeom prst="arc">
                    <a:avLst>
                      <a:gd name="adj1" fmla="val 16200000"/>
                      <a:gd name="adj2" fmla="val 18256256"/>
                    </a:avLst>
                  </a:prstGeom>
                  <a:ln w="101600">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sz="2400">
                      <a:latin typeface="Agency FB" panose="020B0503020202020204" pitchFamily="34" charset="0"/>
                    </a:endParaRPr>
                  </a:p>
                </p:txBody>
              </p:sp>
              <p:sp>
                <p:nvSpPr>
                  <p:cNvPr id="37" name="îš1iḋe"/>
                  <p:cNvSpPr/>
                  <p:nvPr/>
                </p:nvSpPr>
                <p:spPr>
                  <a:xfrm>
                    <a:off x="3333439" y="2181676"/>
                    <a:ext cx="459194" cy="479550"/>
                  </a:xfrm>
                  <a:custGeom>
                    <a:avLst/>
                    <a:gdLst>
                      <a:gd name="connsiteX0" fmla="*/ 293688 w 322263"/>
                      <a:gd name="connsiteY0" fmla="*/ 298450 h 336550"/>
                      <a:gd name="connsiteX1" fmla="*/ 293688 w 322263"/>
                      <a:gd name="connsiteY1" fmla="*/ 305019 h 336550"/>
                      <a:gd name="connsiteX2" fmla="*/ 261635 w 322263"/>
                      <a:gd name="connsiteY2" fmla="*/ 336550 h 336550"/>
                      <a:gd name="connsiteX3" fmla="*/ 241603 w 322263"/>
                      <a:gd name="connsiteY3" fmla="*/ 336550 h 336550"/>
                      <a:gd name="connsiteX4" fmla="*/ 209550 w 322263"/>
                      <a:gd name="connsiteY4" fmla="*/ 305019 h 336550"/>
                      <a:gd name="connsiteX5" fmla="*/ 209550 w 322263"/>
                      <a:gd name="connsiteY5" fmla="*/ 301078 h 336550"/>
                      <a:gd name="connsiteX6" fmla="*/ 277662 w 322263"/>
                      <a:gd name="connsiteY6" fmla="*/ 301078 h 336550"/>
                      <a:gd name="connsiteX7" fmla="*/ 293688 w 322263"/>
                      <a:gd name="connsiteY7" fmla="*/ 298450 h 336550"/>
                      <a:gd name="connsiteX8" fmla="*/ 28575 w 322263"/>
                      <a:gd name="connsiteY8" fmla="*/ 298450 h 336550"/>
                      <a:gd name="connsiteX9" fmla="*/ 44601 w 322263"/>
                      <a:gd name="connsiteY9" fmla="*/ 301078 h 336550"/>
                      <a:gd name="connsiteX10" fmla="*/ 112713 w 322263"/>
                      <a:gd name="connsiteY10" fmla="*/ 301078 h 336550"/>
                      <a:gd name="connsiteX11" fmla="*/ 112713 w 322263"/>
                      <a:gd name="connsiteY11" fmla="*/ 305019 h 336550"/>
                      <a:gd name="connsiteX12" fmla="*/ 80660 w 322263"/>
                      <a:gd name="connsiteY12" fmla="*/ 336550 h 336550"/>
                      <a:gd name="connsiteX13" fmla="*/ 60628 w 322263"/>
                      <a:gd name="connsiteY13" fmla="*/ 336550 h 336550"/>
                      <a:gd name="connsiteX14" fmla="*/ 28575 w 322263"/>
                      <a:gd name="connsiteY14" fmla="*/ 305019 h 336550"/>
                      <a:gd name="connsiteX15" fmla="*/ 28575 w 322263"/>
                      <a:gd name="connsiteY15" fmla="*/ 298450 h 336550"/>
                      <a:gd name="connsiteX16" fmla="*/ 233362 w 322263"/>
                      <a:gd name="connsiteY16" fmla="*/ 228600 h 336550"/>
                      <a:gd name="connsiteX17" fmla="*/ 273050 w 322263"/>
                      <a:gd name="connsiteY17" fmla="*/ 228600 h 336550"/>
                      <a:gd name="connsiteX18" fmla="*/ 273050 w 322263"/>
                      <a:gd name="connsiteY18" fmla="*/ 241300 h 336550"/>
                      <a:gd name="connsiteX19" fmla="*/ 233362 w 322263"/>
                      <a:gd name="connsiteY19" fmla="*/ 241300 h 336550"/>
                      <a:gd name="connsiteX20" fmla="*/ 49212 w 322263"/>
                      <a:gd name="connsiteY20" fmla="*/ 228600 h 336550"/>
                      <a:gd name="connsiteX21" fmla="*/ 88900 w 322263"/>
                      <a:gd name="connsiteY21" fmla="*/ 228600 h 336550"/>
                      <a:gd name="connsiteX22" fmla="*/ 88900 w 322263"/>
                      <a:gd name="connsiteY22" fmla="*/ 241300 h 336550"/>
                      <a:gd name="connsiteX23" fmla="*/ 49212 w 322263"/>
                      <a:gd name="connsiteY23" fmla="*/ 241300 h 336550"/>
                      <a:gd name="connsiteX24" fmla="*/ 228109 w 322263"/>
                      <a:gd name="connsiteY24" fmla="*/ 212725 h 336550"/>
                      <a:gd name="connsiteX25" fmla="*/ 217487 w 322263"/>
                      <a:gd name="connsiteY25" fmla="*/ 224912 h 336550"/>
                      <a:gd name="connsiteX26" fmla="*/ 217487 w 322263"/>
                      <a:gd name="connsiteY26" fmla="*/ 246577 h 336550"/>
                      <a:gd name="connsiteX27" fmla="*/ 228109 w 322263"/>
                      <a:gd name="connsiteY27" fmla="*/ 258763 h 336550"/>
                      <a:gd name="connsiteX28" fmla="*/ 278563 w 322263"/>
                      <a:gd name="connsiteY28" fmla="*/ 258763 h 336550"/>
                      <a:gd name="connsiteX29" fmla="*/ 290512 w 322263"/>
                      <a:gd name="connsiteY29" fmla="*/ 246577 h 336550"/>
                      <a:gd name="connsiteX30" fmla="*/ 290512 w 322263"/>
                      <a:gd name="connsiteY30" fmla="*/ 224912 h 336550"/>
                      <a:gd name="connsiteX31" fmla="*/ 278563 w 322263"/>
                      <a:gd name="connsiteY31" fmla="*/ 212725 h 336550"/>
                      <a:gd name="connsiteX32" fmla="*/ 228109 w 322263"/>
                      <a:gd name="connsiteY32" fmla="*/ 212725 h 336550"/>
                      <a:gd name="connsiteX33" fmla="*/ 43699 w 322263"/>
                      <a:gd name="connsiteY33" fmla="*/ 212725 h 336550"/>
                      <a:gd name="connsiteX34" fmla="*/ 31750 w 322263"/>
                      <a:gd name="connsiteY34" fmla="*/ 224912 h 336550"/>
                      <a:gd name="connsiteX35" fmla="*/ 31750 w 322263"/>
                      <a:gd name="connsiteY35" fmla="*/ 246577 h 336550"/>
                      <a:gd name="connsiteX36" fmla="*/ 43699 w 322263"/>
                      <a:gd name="connsiteY36" fmla="*/ 258763 h 336550"/>
                      <a:gd name="connsiteX37" fmla="*/ 94153 w 322263"/>
                      <a:gd name="connsiteY37" fmla="*/ 258763 h 336550"/>
                      <a:gd name="connsiteX38" fmla="*/ 104775 w 322263"/>
                      <a:gd name="connsiteY38" fmla="*/ 246577 h 336550"/>
                      <a:gd name="connsiteX39" fmla="*/ 104775 w 322263"/>
                      <a:gd name="connsiteY39" fmla="*/ 224912 h 336550"/>
                      <a:gd name="connsiteX40" fmla="*/ 94153 w 322263"/>
                      <a:gd name="connsiteY40" fmla="*/ 212725 h 336550"/>
                      <a:gd name="connsiteX41" fmla="*/ 43699 w 322263"/>
                      <a:gd name="connsiteY41" fmla="*/ 212725 h 336550"/>
                      <a:gd name="connsiteX42" fmla="*/ 44905 w 322263"/>
                      <a:gd name="connsiteY42" fmla="*/ 184150 h 336550"/>
                      <a:gd name="connsiteX43" fmla="*/ 277358 w 322263"/>
                      <a:gd name="connsiteY43" fmla="*/ 184150 h 336550"/>
                      <a:gd name="connsiteX44" fmla="*/ 322263 w 322263"/>
                      <a:gd name="connsiteY44" fmla="*/ 228893 h 336550"/>
                      <a:gd name="connsiteX45" fmla="*/ 322263 w 322263"/>
                      <a:gd name="connsiteY45" fmla="*/ 239421 h 336550"/>
                      <a:gd name="connsiteX46" fmla="*/ 277358 w 322263"/>
                      <a:gd name="connsiteY46" fmla="*/ 284163 h 336550"/>
                      <a:gd name="connsiteX47" fmla="*/ 44905 w 322263"/>
                      <a:gd name="connsiteY47" fmla="*/ 284163 h 336550"/>
                      <a:gd name="connsiteX48" fmla="*/ 0 w 322263"/>
                      <a:gd name="connsiteY48" fmla="*/ 239421 h 336550"/>
                      <a:gd name="connsiteX49" fmla="*/ 0 w 322263"/>
                      <a:gd name="connsiteY49" fmla="*/ 228893 h 336550"/>
                      <a:gd name="connsiteX50" fmla="*/ 44905 w 322263"/>
                      <a:gd name="connsiteY50" fmla="*/ 184150 h 336550"/>
                      <a:gd name="connsiteX51" fmla="*/ 100909 w 322263"/>
                      <a:gd name="connsiteY51" fmla="*/ 112712 h 336550"/>
                      <a:gd name="connsiteX52" fmla="*/ 221354 w 322263"/>
                      <a:gd name="connsiteY52" fmla="*/ 112712 h 336550"/>
                      <a:gd name="connsiteX53" fmla="*/ 242300 w 322263"/>
                      <a:gd name="connsiteY53" fmla="*/ 125563 h 336550"/>
                      <a:gd name="connsiteX54" fmla="*/ 259320 w 322263"/>
                      <a:gd name="connsiteY54" fmla="*/ 158977 h 336550"/>
                      <a:gd name="connsiteX55" fmla="*/ 254083 w 322263"/>
                      <a:gd name="connsiteY55" fmla="*/ 166687 h 336550"/>
                      <a:gd name="connsiteX56" fmla="*/ 68180 w 322263"/>
                      <a:gd name="connsiteY56" fmla="*/ 166687 h 336550"/>
                      <a:gd name="connsiteX57" fmla="*/ 62943 w 322263"/>
                      <a:gd name="connsiteY57" fmla="*/ 158977 h 336550"/>
                      <a:gd name="connsiteX58" fmla="*/ 79963 w 322263"/>
                      <a:gd name="connsiteY58" fmla="*/ 125563 h 336550"/>
                      <a:gd name="connsiteX59" fmla="*/ 100909 w 322263"/>
                      <a:gd name="connsiteY59" fmla="*/ 112712 h 336550"/>
                      <a:gd name="connsiteX60" fmla="*/ 209688 w 322263"/>
                      <a:gd name="connsiteY60" fmla="*/ 60325 h 336550"/>
                      <a:gd name="connsiteX61" fmla="*/ 222112 w 322263"/>
                      <a:gd name="connsiteY61" fmla="*/ 60325 h 336550"/>
                      <a:gd name="connsiteX62" fmla="*/ 231775 w 322263"/>
                      <a:gd name="connsiteY62" fmla="*/ 69850 h 336550"/>
                      <a:gd name="connsiteX63" fmla="*/ 222112 w 322263"/>
                      <a:gd name="connsiteY63" fmla="*/ 79375 h 336550"/>
                      <a:gd name="connsiteX64" fmla="*/ 209688 w 322263"/>
                      <a:gd name="connsiteY64" fmla="*/ 79375 h 336550"/>
                      <a:gd name="connsiteX65" fmla="*/ 200025 w 322263"/>
                      <a:gd name="connsiteY65" fmla="*/ 69850 h 336550"/>
                      <a:gd name="connsiteX66" fmla="*/ 209688 w 322263"/>
                      <a:gd name="connsiteY66" fmla="*/ 60325 h 336550"/>
                      <a:gd name="connsiteX67" fmla="*/ 101255 w 322263"/>
                      <a:gd name="connsiteY67" fmla="*/ 60325 h 336550"/>
                      <a:gd name="connsiteX68" fmla="*/ 113058 w 322263"/>
                      <a:gd name="connsiteY68" fmla="*/ 60325 h 336550"/>
                      <a:gd name="connsiteX69" fmla="*/ 122238 w 322263"/>
                      <a:gd name="connsiteY69" fmla="*/ 69850 h 336550"/>
                      <a:gd name="connsiteX70" fmla="*/ 113058 w 322263"/>
                      <a:gd name="connsiteY70" fmla="*/ 79375 h 336550"/>
                      <a:gd name="connsiteX71" fmla="*/ 101255 w 322263"/>
                      <a:gd name="connsiteY71" fmla="*/ 79375 h 336550"/>
                      <a:gd name="connsiteX72" fmla="*/ 92075 w 322263"/>
                      <a:gd name="connsiteY72" fmla="*/ 69850 h 336550"/>
                      <a:gd name="connsiteX73" fmla="*/ 101255 w 322263"/>
                      <a:gd name="connsiteY73" fmla="*/ 60325 h 336550"/>
                      <a:gd name="connsiteX74" fmla="*/ 161132 w 322263"/>
                      <a:gd name="connsiteY74" fmla="*/ 34925 h 336550"/>
                      <a:gd name="connsiteX75" fmla="*/ 195263 w 322263"/>
                      <a:gd name="connsiteY75" fmla="*/ 69920 h 336550"/>
                      <a:gd name="connsiteX76" fmla="*/ 195263 w 322263"/>
                      <a:gd name="connsiteY76" fmla="*/ 86071 h 336550"/>
                      <a:gd name="connsiteX77" fmla="*/ 184761 w 322263"/>
                      <a:gd name="connsiteY77" fmla="*/ 96838 h 336550"/>
                      <a:gd name="connsiteX78" fmla="*/ 137502 w 322263"/>
                      <a:gd name="connsiteY78" fmla="*/ 96838 h 336550"/>
                      <a:gd name="connsiteX79" fmla="*/ 127000 w 322263"/>
                      <a:gd name="connsiteY79" fmla="*/ 86071 h 336550"/>
                      <a:gd name="connsiteX80" fmla="*/ 127000 w 322263"/>
                      <a:gd name="connsiteY80" fmla="*/ 69920 h 336550"/>
                      <a:gd name="connsiteX81" fmla="*/ 161132 w 322263"/>
                      <a:gd name="connsiteY81" fmla="*/ 34925 h 336550"/>
                      <a:gd name="connsiteX82" fmla="*/ 196771 w 322263"/>
                      <a:gd name="connsiteY82" fmla="*/ 21272 h 336550"/>
                      <a:gd name="connsiteX83" fmla="*/ 210265 w 322263"/>
                      <a:gd name="connsiteY83" fmla="*/ 21272 h 336550"/>
                      <a:gd name="connsiteX84" fmla="*/ 210265 w 322263"/>
                      <a:gd name="connsiteY84" fmla="*/ 33972 h 336550"/>
                      <a:gd name="connsiteX85" fmla="*/ 204867 w 322263"/>
                      <a:gd name="connsiteY85" fmla="*/ 39052 h 336550"/>
                      <a:gd name="connsiteX86" fmla="*/ 196771 w 322263"/>
                      <a:gd name="connsiteY86" fmla="*/ 42862 h 336550"/>
                      <a:gd name="connsiteX87" fmla="*/ 190024 w 322263"/>
                      <a:gd name="connsiteY87" fmla="*/ 39052 h 336550"/>
                      <a:gd name="connsiteX88" fmla="*/ 190024 w 322263"/>
                      <a:gd name="connsiteY88" fmla="*/ 26352 h 336550"/>
                      <a:gd name="connsiteX89" fmla="*/ 196771 w 322263"/>
                      <a:gd name="connsiteY89" fmla="*/ 21272 h 336550"/>
                      <a:gd name="connsiteX90" fmla="*/ 111998 w 322263"/>
                      <a:gd name="connsiteY90" fmla="*/ 21272 h 336550"/>
                      <a:gd name="connsiteX91" fmla="*/ 125492 w 322263"/>
                      <a:gd name="connsiteY91" fmla="*/ 21272 h 336550"/>
                      <a:gd name="connsiteX92" fmla="*/ 132239 w 322263"/>
                      <a:gd name="connsiteY92" fmla="*/ 26352 h 336550"/>
                      <a:gd name="connsiteX93" fmla="*/ 132239 w 322263"/>
                      <a:gd name="connsiteY93" fmla="*/ 39052 h 336550"/>
                      <a:gd name="connsiteX94" fmla="*/ 125492 w 322263"/>
                      <a:gd name="connsiteY94" fmla="*/ 42862 h 336550"/>
                      <a:gd name="connsiteX95" fmla="*/ 117396 w 322263"/>
                      <a:gd name="connsiteY95" fmla="*/ 39052 h 336550"/>
                      <a:gd name="connsiteX96" fmla="*/ 111998 w 322263"/>
                      <a:gd name="connsiteY96" fmla="*/ 33972 h 336550"/>
                      <a:gd name="connsiteX97" fmla="*/ 111998 w 322263"/>
                      <a:gd name="connsiteY97" fmla="*/ 21272 h 336550"/>
                      <a:gd name="connsiteX98" fmla="*/ 161132 w 322263"/>
                      <a:gd name="connsiteY98" fmla="*/ 0 h 336550"/>
                      <a:gd name="connsiteX99" fmla="*/ 169863 w 322263"/>
                      <a:gd name="connsiteY99" fmla="*/ 9180 h 336550"/>
                      <a:gd name="connsiteX100" fmla="*/ 169863 w 322263"/>
                      <a:gd name="connsiteY100" fmla="*/ 20983 h 336550"/>
                      <a:gd name="connsiteX101" fmla="*/ 161132 w 322263"/>
                      <a:gd name="connsiteY101" fmla="*/ 30163 h 336550"/>
                      <a:gd name="connsiteX102" fmla="*/ 152400 w 322263"/>
                      <a:gd name="connsiteY102" fmla="*/ 20983 h 336550"/>
                      <a:gd name="connsiteX103" fmla="*/ 152400 w 322263"/>
                      <a:gd name="connsiteY103" fmla="*/ 9180 h 336550"/>
                      <a:gd name="connsiteX104" fmla="*/ 161132 w 322263"/>
                      <a:gd name="connsiteY104"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22263" h="336550">
                        <a:moveTo>
                          <a:pt x="293688" y="298450"/>
                        </a:moveTo>
                        <a:cubicBezTo>
                          <a:pt x="293688" y="298450"/>
                          <a:pt x="293688" y="298450"/>
                          <a:pt x="293688" y="305019"/>
                        </a:cubicBezTo>
                        <a:cubicBezTo>
                          <a:pt x="293688" y="322099"/>
                          <a:pt x="280333" y="336550"/>
                          <a:pt x="261635" y="336550"/>
                        </a:cubicBezTo>
                        <a:cubicBezTo>
                          <a:pt x="261635" y="336550"/>
                          <a:pt x="261635" y="336550"/>
                          <a:pt x="241603" y="336550"/>
                        </a:cubicBezTo>
                        <a:cubicBezTo>
                          <a:pt x="224241" y="336550"/>
                          <a:pt x="209550" y="322099"/>
                          <a:pt x="209550" y="305019"/>
                        </a:cubicBezTo>
                        <a:cubicBezTo>
                          <a:pt x="209550" y="305019"/>
                          <a:pt x="209550" y="305019"/>
                          <a:pt x="209550" y="301078"/>
                        </a:cubicBezTo>
                        <a:lnTo>
                          <a:pt x="277662" y="301078"/>
                        </a:lnTo>
                        <a:cubicBezTo>
                          <a:pt x="283004" y="301078"/>
                          <a:pt x="289681" y="299764"/>
                          <a:pt x="293688" y="298450"/>
                        </a:cubicBezTo>
                        <a:close/>
                        <a:moveTo>
                          <a:pt x="28575" y="298450"/>
                        </a:moveTo>
                        <a:cubicBezTo>
                          <a:pt x="32582" y="299764"/>
                          <a:pt x="39259" y="301078"/>
                          <a:pt x="44601" y="301078"/>
                        </a:cubicBezTo>
                        <a:cubicBezTo>
                          <a:pt x="44601" y="301078"/>
                          <a:pt x="44601" y="301078"/>
                          <a:pt x="112713" y="301078"/>
                        </a:cubicBezTo>
                        <a:cubicBezTo>
                          <a:pt x="112713" y="301078"/>
                          <a:pt x="112713" y="301078"/>
                          <a:pt x="112713" y="305019"/>
                        </a:cubicBezTo>
                        <a:cubicBezTo>
                          <a:pt x="112713" y="322099"/>
                          <a:pt x="98022" y="336550"/>
                          <a:pt x="80660" y="336550"/>
                        </a:cubicBezTo>
                        <a:cubicBezTo>
                          <a:pt x="80660" y="336550"/>
                          <a:pt x="80660" y="336550"/>
                          <a:pt x="60628" y="336550"/>
                        </a:cubicBezTo>
                        <a:cubicBezTo>
                          <a:pt x="41930" y="336550"/>
                          <a:pt x="28575" y="322099"/>
                          <a:pt x="28575" y="305019"/>
                        </a:cubicBezTo>
                        <a:cubicBezTo>
                          <a:pt x="28575" y="305019"/>
                          <a:pt x="28575" y="305019"/>
                          <a:pt x="28575" y="298450"/>
                        </a:cubicBezTo>
                        <a:close/>
                        <a:moveTo>
                          <a:pt x="233362" y="228600"/>
                        </a:moveTo>
                        <a:lnTo>
                          <a:pt x="273050" y="228600"/>
                        </a:lnTo>
                        <a:lnTo>
                          <a:pt x="273050" y="241300"/>
                        </a:lnTo>
                        <a:lnTo>
                          <a:pt x="233362" y="241300"/>
                        </a:lnTo>
                        <a:close/>
                        <a:moveTo>
                          <a:pt x="49212" y="228600"/>
                        </a:moveTo>
                        <a:lnTo>
                          <a:pt x="88900" y="228600"/>
                        </a:lnTo>
                        <a:lnTo>
                          <a:pt x="88900" y="241300"/>
                        </a:lnTo>
                        <a:lnTo>
                          <a:pt x="49212" y="241300"/>
                        </a:lnTo>
                        <a:close/>
                        <a:moveTo>
                          <a:pt x="228109" y="212725"/>
                        </a:moveTo>
                        <a:cubicBezTo>
                          <a:pt x="222798" y="212725"/>
                          <a:pt x="217487" y="218141"/>
                          <a:pt x="217487" y="224912"/>
                        </a:cubicBezTo>
                        <a:cubicBezTo>
                          <a:pt x="217487" y="224912"/>
                          <a:pt x="217487" y="224912"/>
                          <a:pt x="217487" y="246577"/>
                        </a:cubicBezTo>
                        <a:cubicBezTo>
                          <a:pt x="217487" y="253347"/>
                          <a:pt x="222798" y="258763"/>
                          <a:pt x="228109" y="258763"/>
                        </a:cubicBezTo>
                        <a:cubicBezTo>
                          <a:pt x="228109" y="258763"/>
                          <a:pt x="228109" y="258763"/>
                          <a:pt x="278563" y="258763"/>
                        </a:cubicBezTo>
                        <a:cubicBezTo>
                          <a:pt x="285201" y="258763"/>
                          <a:pt x="290512" y="253347"/>
                          <a:pt x="290512" y="246577"/>
                        </a:cubicBezTo>
                        <a:lnTo>
                          <a:pt x="290512" y="224912"/>
                        </a:lnTo>
                        <a:cubicBezTo>
                          <a:pt x="290512" y="218141"/>
                          <a:pt x="285201" y="212725"/>
                          <a:pt x="278563" y="212725"/>
                        </a:cubicBezTo>
                        <a:cubicBezTo>
                          <a:pt x="278563" y="212725"/>
                          <a:pt x="278563" y="212725"/>
                          <a:pt x="228109" y="212725"/>
                        </a:cubicBezTo>
                        <a:close/>
                        <a:moveTo>
                          <a:pt x="43699" y="212725"/>
                        </a:moveTo>
                        <a:cubicBezTo>
                          <a:pt x="37061" y="212725"/>
                          <a:pt x="31750" y="218141"/>
                          <a:pt x="31750" y="224912"/>
                        </a:cubicBezTo>
                        <a:cubicBezTo>
                          <a:pt x="31750" y="224912"/>
                          <a:pt x="31750" y="224912"/>
                          <a:pt x="31750" y="246577"/>
                        </a:cubicBezTo>
                        <a:cubicBezTo>
                          <a:pt x="31750" y="253347"/>
                          <a:pt x="37061" y="258763"/>
                          <a:pt x="43699" y="258763"/>
                        </a:cubicBezTo>
                        <a:cubicBezTo>
                          <a:pt x="43699" y="258763"/>
                          <a:pt x="43699" y="258763"/>
                          <a:pt x="94153" y="258763"/>
                        </a:cubicBezTo>
                        <a:cubicBezTo>
                          <a:pt x="99464" y="258763"/>
                          <a:pt x="104775" y="253347"/>
                          <a:pt x="104775" y="246577"/>
                        </a:cubicBezTo>
                        <a:lnTo>
                          <a:pt x="104775" y="224912"/>
                        </a:lnTo>
                        <a:cubicBezTo>
                          <a:pt x="104775" y="218141"/>
                          <a:pt x="99464" y="212725"/>
                          <a:pt x="94153" y="212725"/>
                        </a:cubicBezTo>
                        <a:cubicBezTo>
                          <a:pt x="94153" y="212725"/>
                          <a:pt x="94153" y="212725"/>
                          <a:pt x="43699" y="212725"/>
                        </a:cubicBezTo>
                        <a:close/>
                        <a:moveTo>
                          <a:pt x="44905" y="184150"/>
                        </a:moveTo>
                        <a:cubicBezTo>
                          <a:pt x="44905" y="184150"/>
                          <a:pt x="44905" y="184150"/>
                          <a:pt x="277358" y="184150"/>
                        </a:cubicBezTo>
                        <a:cubicBezTo>
                          <a:pt x="302452" y="184150"/>
                          <a:pt x="322263" y="203890"/>
                          <a:pt x="322263" y="228893"/>
                        </a:cubicBezTo>
                        <a:cubicBezTo>
                          <a:pt x="322263" y="228893"/>
                          <a:pt x="322263" y="228893"/>
                          <a:pt x="322263" y="239421"/>
                        </a:cubicBezTo>
                        <a:cubicBezTo>
                          <a:pt x="322263" y="264424"/>
                          <a:pt x="302452" y="284163"/>
                          <a:pt x="277358" y="284163"/>
                        </a:cubicBezTo>
                        <a:cubicBezTo>
                          <a:pt x="277358" y="284163"/>
                          <a:pt x="277358" y="284163"/>
                          <a:pt x="44905" y="284163"/>
                        </a:cubicBezTo>
                        <a:cubicBezTo>
                          <a:pt x="19811" y="284163"/>
                          <a:pt x="0" y="264424"/>
                          <a:pt x="0" y="239421"/>
                        </a:cubicBezTo>
                        <a:cubicBezTo>
                          <a:pt x="0" y="239421"/>
                          <a:pt x="0" y="239421"/>
                          <a:pt x="0" y="228893"/>
                        </a:cubicBezTo>
                        <a:cubicBezTo>
                          <a:pt x="0" y="203890"/>
                          <a:pt x="19811" y="184150"/>
                          <a:pt x="44905" y="184150"/>
                        </a:cubicBezTo>
                        <a:close/>
                        <a:moveTo>
                          <a:pt x="100909" y="112712"/>
                        </a:moveTo>
                        <a:cubicBezTo>
                          <a:pt x="100909" y="112712"/>
                          <a:pt x="100909" y="112712"/>
                          <a:pt x="221354" y="112712"/>
                        </a:cubicBezTo>
                        <a:cubicBezTo>
                          <a:pt x="229209" y="112712"/>
                          <a:pt x="239682" y="119138"/>
                          <a:pt x="242300" y="125563"/>
                        </a:cubicBezTo>
                        <a:lnTo>
                          <a:pt x="259320" y="158977"/>
                        </a:lnTo>
                        <a:cubicBezTo>
                          <a:pt x="261938" y="162832"/>
                          <a:pt x="259320" y="166687"/>
                          <a:pt x="254083" y="166687"/>
                        </a:cubicBezTo>
                        <a:cubicBezTo>
                          <a:pt x="254083" y="166687"/>
                          <a:pt x="254083" y="166687"/>
                          <a:pt x="68180" y="166687"/>
                        </a:cubicBezTo>
                        <a:cubicBezTo>
                          <a:pt x="62943" y="166687"/>
                          <a:pt x="60325" y="162832"/>
                          <a:pt x="62943" y="158977"/>
                        </a:cubicBezTo>
                        <a:cubicBezTo>
                          <a:pt x="62943" y="158977"/>
                          <a:pt x="62943" y="158977"/>
                          <a:pt x="79963" y="125563"/>
                        </a:cubicBezTo>
                        <a:cubicBezTo>
                          <a:pt x="82581" y="119138"/>
                          <a:pt x="93054" y="112712"/>
                          <a:pt x="100909" y="112712"/>
                        </a:cubicBezTo>
                        <a:close/>
                        <a:moveTo>
                          <a:pt x="209688" y="60325"/>
                        </a:moveTo>
                        <a:cubicBezTo>
                          <a:pt x="209688" y="60325"/>
                          <a:pt x="209688" y="60325"/>
                          <a:pt x="222112" y="60325"/>
                        </a:cubicBezTo>
                        <a:cubicBezTo>
                          <a:pt x="227634" y="60325"/>
                          <a:pt x="231775" y="64407"/>
                          <a:pt x="231775" y="69850"/>
                        </a:cubicBezTo>
                        <a:cubicBezTo>
                          <a:pt x="231775" y="75293"/>
                          <a:pt x="227634" y="79375"/>
                          <a:pt x="222112" y="79375"/>
                        </a:cubicBezTo>
                        <a:cubicBezTo>
                          <a:pt x="222112" y="79375"/>
                          <a:pt x="222112" y="79375"/>
                          <a:pt x="209688" y="79375"/>
                        </a:cubicBezTo>
                        <a:cubicBezTo>
                          <a:pt x="204166" y="79375"/>
                          <a:pt x="200025" y="75293"/>
                          <a:pt x="200025" y="69850"/>
                        </a:cubicBezTo>
                        <a:cubicBezTo>
                          <a:pt x="200025" y="64407"/>
                          <a:pt x="204166" y="60325"/>
                          <a:pt x="209688" y="60325"/>
                        </a:cubicBezTo>
                        <a:close/>
                        <a:moveTo>
                          <a:pt x="101255" y="60325"/>
                        </a:moveTo>
                        <a:cubicBezTo>
                          <a:pt x="101255" y="60325"/>
                          <a:pt x="101255" y="60325"/>
                          <a:pt x="113058" y="60325"/>
                        </a:cubicBezTo>
                        <a:cubicBezTo>
                          <a:pt x="118304" y="60325"/>
                          <a:pt x="122238" y="64407"/>
                          <a:pt x="122238" y="69850"/>
                        </a:cubicBezTo>
                        <a:cubicBezTo>
                          <a:pt x="122238" y="75293"/>
                          <a:pt x="118304" y="79375"/>
                          <a:pt x="113058" y="79375"/>
                        </a:cubicBezTo>
                        <a:cubicBezTo>
                          <a:pt x="113058" y="79375"/>
                          <a:pt x="113058" y="79375"/>
                          <a:pt x="101255" y="79375"/>
                        </a:cubicBezTo>
                        <a:cubicBezTo>
                          <a:pt x="96009" y="79375"/>
                          <a:pt x="92075" y="75293"/>
                          <a:pt x="92075" y="69850"/>
                        </a:cubicBezTo>
                        <a:cubicBezTo>
                          <a:pt x="92075" y="64407"/>
                          <a:pt x="96009" y="60325"/>
                          <a:pt x="101255" y="60325"/>
                        </a:cubicBezTo>
                        <a:close/>
                        <a:moveTo>
                          <a:pt x="161132" y="34925"/>
                        </a:moveTo>
                        <a:cubicBezTo>
                          <a:pt x="179510" y="34925"/>
                          <a:pt x="195263" y="49731"/>
                          <a:pt x="195263" y="69920"/>
                        </a:cubicBezTo>
                        <a:lnTo>
                          <a:pt x="195263" y="86071"/>
                        </a:lnTo>
                        <a:cubicBezTo>
                          <a:pt x="195263" y="91455"/>
                          <a:pt x="190012" y="96838"/>
                          <a:pt x="184761" y="96838"/>
                        </a:cubicBezTo>
                        <a:cubicBezTo>
                          <a:pt x="184761" y="96838"/>
                          <a:pt x="184761" y="96838"/>
                          <a:pt x="137502" y="96838"/>
                        </a:cubicBezTo>
                        <a:cubicBezTo>
                          <a:pt x="132251" y="96838"/>
                          <a:pt x="127000" y="91455"/>
                          <a:pt x="127000" y="86071"/>
                        </a:cubicBezTo>
                        <a:cubicBezTo>
                          <a:pt x="127000" y="86071"/>
                          <a:pt x="127000" y="86071"/>
                          <a:pt x="127000" y="69920"/>
                        </a:cubicBezTo>
                        <a:cubicBezTo>
                          <a:pt x="127000" y="49731"/>
                          <a:pt x="142753" y="34925"/>
                          <a:pt x="161132" y="34925"/>
                        </a:cubicBezTo>
                        <a:close/>
                        <a:moveTo>
                          <a:pt x="196771" y="21272"/>
                        </a:moveTo>
                        <a:cubicBezTo>
                          <a:pt x="200819" y="17462"/>
                          <a:pt x="206217" y="17462"/>
                          <a:pt x="210265" y="21272"/>
                        </a:cubicBezTo>
                        <a:cubicBezTo>
                          <a:pt x="214313" y="25082"/>
                          <a:pt x="214313" y="30162"/>
                          <a:pt x="210265" y="33972"/>
                        </a:cubicBezTo>
                        <a:cubicBezTo>
                          <a:pt x="210265" y="33972"/>
                          <a:pt x="210265" y="33972"/>
                          <a:pt x="204867" y="39052"/>
                        </a:cubicBezTo>
                        <a:cubicBezTo>
                          <a:pt x="202168" y="41592"/>
                          <a:pt x="199470" y="42862"/>
                          <a:pt x="196771" y="42862"/>
                        </a:cubicBezTo>
                        <a:cubicBezTo>
                          <a:pt x="195421" y="42862"/>
                          <a:pt x="192723" y="41592"/>
                          <a:pt x="190024" y="39052"/>
                        </a:cubicBezTo>
                        <a:cubicBezTo>
                          <a:pt x="187325" y="36512"/>
                          <a:pt x="187325" y="30162"/>
                          <a:pt x="190024" y="26352"/>
                        </a:cubicBezTo>
                        <a:cubicBezTo>
                          <a:pt x="190024" y="26352"/>
                          <a:pt x="190024" y="26352"/>
                          <a:pt x="196771" y="21272"/>
                        </a:cubicBezTo>
                        <a:close/>
                        <a:moveTo>
                          <a:pt x="111998" y="21272"/>
                        </a:moveTo>
                        <a:cubicBezTo>
                          <a:pt x="116046" y="17462"/>
                          <a:pt x="121444" y="17462"/>
                          <a:pt x="125492" y="21272"/>
                        </a:cubicBezTo>
                        <a:cubicBezTo>
                          <a:pt x="125492" y="21272"/>
                          <a:pt x="125492" y="21272"/>
                          <a:pt x="132239" y="26352"/>
                        </a:cubicBezTo>
                        <a:cubicBezTo>
                          <a:pt x="134938" y="30162"/>
                          <a:pt x="134938" y="36512"/>
                          <a:pt x="132239" y="39052"/>
                        </a:cubicBezTo>
                        <a:cubicBezTo>
                          <a:pt x="129540" y="41592"/>
                          <a:pt x="126842" y="42862"/>
                          <a:pt x="125492" y="42862"/>
                        </a:cubicBezTo>
                        <a:cubicBezTo>
                          <a:pt x="122793" y="42862"/>
                          <a:pt x="120095" y="41592"/>
                          <a:pt x="117396" y="39052"/>
                        </a:cubicBezTo>
                        <a:lnTo>
                          <a:pt x="111998" y="33972"/>
                        </a:lnTo>
                        <a:cubicBezTo>
                          <a:pt x="107950" y="30162"/>
                          <a:pt x="107950" y="25082"/>
                          <a:pt x="111998" y="21272"/>
                        </a:cubicBezTo>
                        <a:close/>
                        <a:moveTo>
                          <a:pt x="161132" y="0"/>
                        </a:moveTo>
                        <a:cubicBezTo>
                          <a:pt x="166121" y="0"/>
                          <a:pt x="169863" y="3934"/>
                          <a:pt x="169863" y="9180"/>
                        </a:cubicBezTo>
                        <a:cubicBezTo>
                          <a:pt x="169863" y="9180"/>
                          <a:pt x="169863" y="9180"/>
                          <a:pt x="169863" y="20983"/>
                        </a:cubicBezTo>
                        <a:cubicBezTo>
                          <a:pt x="169863" y="26228"/>
                          <a:pt x="166121" y="30163"/>
                          <a:pt x="161132" y="30163"/>
                        </a:cubicBezTo>
                        <a:cubicBezTo>
                          <a:pt x="156142" y="30163"/>
                          <a:pt x="152400" y="26228"/>
                          <a:pt x="152400" y="20983"/>
                        </a:cubicBezTo>
                        <a:cubicBezTo>
                          <a:pt x="152400" y="20983"/>
                          <a:pt x="152400" y="20983"/>
                          <a:pt x="152400" y="9180"/>
                        </a:cubicBezTo>
                        <a:cubicBezTo>
                          <a:pt x="152400" y="3934"/>
                          <a:pt x="156142" y="0"/>
                          <a:pt x="161132" y="0"/>
                        </a:cubicBezTo>
                        <a:close/>
                      </a:path>
                    </a:pathLst>
                  </a:custGeom>
                  <a:solidFill>
                    <a:schemeClr val="accent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grpSp>
          </p:grpSp>
          <p:grpSp>
            <p:nvGrpSpPr>
              <p:cNvPr id="29" name="isḷíďè"/>
              <p:cNvGrpSpPr/>
              <p:nvPr/>
            </p:nvGrpSpPr>
            <p:grpSpPr>
              <a:xfrm>
                <a:off x="3055544" y="4108628"/>
                <a:ext cx="1014984" cy="1014984"/>
                <a:chOff x="3055544" y="4108628"/>
                <a:chExt cx="1014984" cy="1014984"/>
              </a:xfrm>
            </p:grpSpPr>
            <p:sp>
              <p:nvSpPr>
                <p:cNvPr id="30" name="iŝļíďe"/>
                <p:cNvSpPr/>
                <p:nvPr/>
              </p:nvSpPr>
              <p:spPr>
                <a:xfrm>
                  <a:off x="3057285" y="4110369"/>
                  <a:ext cx="1013243" cy="1013243"/>
                </a:xfrm>
                <a:prstGeom prst="ellipse">
                  <a:avLst/>
                </a:prstGeom>
                <a:noFill/>
                <a:ln w="1016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sp>
              <p:nvSpPr>
                <p:cNvPr id="31" name="íšļíḍe"/>
                <p:cNvSpPr/>
                <p:nvPr/>
              </p:nvSpPr>
              <p:spPr>
                <a:xfrm>
                  <a:off x="3055544" y="4108628"/>
                  <a:ext cx="1014984" cy="1014984"/>
                </a:xfrm>
                <a:prstGeom prst="arc">
                  <a:avLst>
                    <a:gd name="adj1" fmla="val 16200000"/>
                    <a:gd name="adj2" fmla="val 2942198"/>
                  </a:avLst>
                </a:prstGeom>
                <a:ln w="101600">
                  <a:solidFill>
                    <a:schemeClr val="accent3"/>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sz="2400">
                    <a:latin typeface="Agency FB" panose="020B0503020202020204" pitchFamily="34" charset="0"/>
                  </a:endParaRPr>
                </a:p>
              </p:txBody>
            </p:sp>
            <p:sp>
              <p:nvSpPr>
                <p:cNvPr id="32" name="îSḻïḑè"/>
                <p:cNvSpPr/>
                <p:nvPr/>
              </p:nvSpPr>
              <p:spPr>
                <a:xfrm>
                  <a:off x="3323259" y="4367517"/>
                  <a:ext cx="479554" cy="409760"/>
                </a:xfrm>
                <a:custGeom>
                  <a:avLst/>
                  <a:gdLst>
                    <a:gd name="connsiteX0" fmla="*/ 137328 w 338137"/>
                    <a:gd name="connsiteY0" fmla="*/ 214312 h 288925"/>
                    <a:gd name="connsiteX1" fmla="*/ 133350 w 338137"/>
                    <a:gd name="connsiteY1" fmla="*/ 218394 h 288925"/>
                    <a:gd name="connsiteX2" fmla="*/ 137328 w 338137"/>
                    <a:gd name="connsiteY2" fmla="*/ 223837 h 288925"/>
                    <a:gd name="connsiteX3" fmla="*/ 250023 w 338137"/>
                    <a:gd name="connsiteY3" fmla="*/ 223837 h 288925"/>
                    <a:gd name="connsiteX4" fmla="*/ 254000 w 338137"/>
                    <a:gd name="connsiteY4" fmla="*/ 218394 h 288925"/>
                    <a:gd name="connsiteX5" fmla="*/ 250023 w 338137"/>
                    <a:gd name="connsiteY5" fmla="*/ 214312 h 288925"/>
                    <a:gd name="connsiteX6" fmla="*/ 137328 w 338137"/>
                    <a:gd name="connsiteY6" fmla="*/ 214312 h 288925"/>
                    <a:gd name="connsiteX7" fmla="*/ 137328 w 338137"/>
                    <a:gd name="connsiteY7" fmla="*/ 196850 h 288925"/>
                    <a:gd name="connsiteX8" fmla="*/ 133350 w 338137"/>
                    <a:gd name="connsiteY8" fmla="*/ 200932 h 288925"/>
                    <a:gd name="connsiteX9" fmla="*/ 137328 w 338137"/>
                    <a:gd name="connsiteY9" fmla="*/ 206375 h 288925"/>
                    <a:gd name="connsiteX10" fmla="*/ 250023 w 338137"/>
                    <a:gd name="connsiteY10" fmla="*/ 206375 h 288925"/>
                    <a:gd name="connsiteX11" fmla="*/ 254000 w 338137"/>
                    <a:gd name="connsiteY11" fmla="*/ 200932 h 288925"/>
                    <a:gd name="connsiteX12" fmla="*/ 250023 w 338137"/>
                    <a:gd name="connsiteY12" fmla="*/ 196850 h 288925"/>
                    <a:gd name="connsiteX13" fmla="*/ 137328 w 338137"/>
                    <a:gd name="connsiteY13" fmla="*/ 196850 h 288925"/>
                    <a:gd name="connsiteX14" fmla="*/ 288925 w 338137"/>
                    <a:gd name="connsiteY14" fmla="*/ 187325 h 288925"/>
                    <a:gd name="connsiteX15" fmla="*/ 269875 w 338137"/>
                    <a:gd name="connsiteY15" fmla="*/ 206375 h 288925"/>
                    <a:gd name="connsiteX16" fmla="*/ 288925 w 338137"/>
                    <a:gd name="connsiteY16" fmla="*/ 225425 h 288925"/>
                    <a:gd name="connsiteX17" fmla="*/ 307975 w 338137"/>
                    <a:gd name="connsiteY17" fmla="*/ 206375 h 288925"/>
                    <a:gd name="connsiteX18" fmla="*/ 288925 w 338137"/>
                    <a:gd name="connsiteY18" fmla="*/ 187325 h 288925"/>
                    <a:gd name="connsiteX19" fmla="*/ 98425 w 338137"/>
                    <a:gd name="connsiteY19" fmla="*/ 187325 h 288925"/>
                    <a:gd name="connsiteX20" fmla="*/ 79375 w 338137"/>
                    <a:gd name="connsiteY20" fmla="*/ 206375 h 288925"/>
                    <a:gd name="connsiteX21" fmla="*/ 98425 w 338137"/>
                    <a:gd name="connsiteY21" fmla="*/ 225425 h 288925"/>
                    <a:gd name="connsiteX22" fmla="*/ 117475 w 338137"/>
                    <a:gd name="connsiteY22" fmla="*/ 206375 h 288925"/>
                    <a:gd name="connsiteX23" fmla="*/ 98425 w 338137"/>
                    <a:gd name="connsiteY23" fmla="*/ 187325 h 288925"/>
                    <a:gd name="connsiteX24" fmla="*/ 254922 w 338137"/>
                    <a:gd name="connsiteY24" fmla="*/ 127000 h 288925"/>
                    <a:gd name="connsiteX25" fmla="*/ 234950 w 338137"/>
                    <a:gd name="connsiteY25" fmla="*/ 147638 h 288925"/>
                    <a:gd name="connsiteX26" fmla="*/ 276225 w 338137"/>
                    <a:gd name="connsiteY26" fmla="*/ 147638 h 288925"/>
                    <a:gd name="connsiteX27" fmla="*/ 254922 w 338137"/>
                    <a:gd name="connsiteY27" fmla="*/ 127000 h 288925"/>
                    <a:gd name="connsiteX28" fmla="*/ 130590 w 338137"/>
                    <a:gd name="connsiteY28" fmla="*/ 100012 h 288925"/>
                    <a:gd name="connsiteX29" fmla="*/ 92075 w 338137"/>
                    <a:gd name="connsiteY29" fmla="*/ 147895 h 288925"/>
                    <a:gd name="connsiteX30" fmla="*/ 105356 w 338137"/>
                    <a:gd name="connsiteY30" fmla="*/ 147895 h 288925"/>
                    <a:gd name="connsiteX31" fmla="*/ 226214 w 338137"/>
                    <a:gd name="connsiteY31" fmla="*/ 147895 h 288925"/>
                    <a:gd name="connsiteX32" fmla="*/ 255432 w 338137"/>
                    <a:gd name="connsiteY32" fmla="*/ 117303 h 288925"/>
                    <a:gd name="connsiteX33" fmla="*/ 285979 w 338137"/>
                    <a:gd name="connsiteY33" fmla="*/ 147895 h 288925"/>
                    <a:gd name="connsiteX34" fmla="*/ 295275 w 338137"/>
                    <a:gd name="connsiteY34" fmla="*/ 149225 h 288925"/>
                    <a:gd name="connsiteX35" fmla="*/ 255432 w 338137"/>
                    <a:gd name="connsiteY35" fmla="*/ 100012 h 288925"/>
                    <a:gd name="connsiteX36" fmla="*/ 130590 w 338137"/>
                    <a:gd name="connsiteY36" fmla="*/ 100012 h 288925"/>
                    <a:gd name="connsiteX37" fmla="*/ 131008 w 338137"/>
                    <a:gd name="connsiteY37" fmla="*/ 85725 h 288925"/>
                    <a:gd name="connsiteX38" fmla="*/ 255022 w 338137"/>
                    <a:gd name="connsiteY38" fmla="*/ 85725 h 288925"/>
                    <a:gd name="connsiteX39" fmla="*/ 309113 w 338137"/>
                    <a:gd name="connsiteY39" fmla="*/ 153019 h 288925"/>
                    <a:gd name="connsiteX40" fmla="*/ 338137 w 338137"/>
                    <a:gd name="connsiteY40" fmla="*/ 207117 h 288925"/>
                    <a:gd name="connsiteX41" fmla="*/ 320986 w 338137"/>
                    <a:gd name="connsiteY41" fmla="*/ 251980 h 288925"/>
                    <a:gd name="connsiteX42" fmla="*/ 320986 w 338137"/>
                    <a:gd name="connsiteY42" fmla="*/ 288925 h 288925"/>
                    <a:gd name="connsiteX43" fmla="*/ 274811 w 338137"/>
                    <a:gd name="connsiteY43" fmla="*/ 288925 h 288925"/>
                    <a:gd name="connsiteX44" fmla="*/ 274811 w 338137"/>
                    <a:gd name="connsiteY44" fmla="*/ 266494 h 288925"/>
                    <a:gd name="connsiteX45" fmla="*/ 112538 w 338137"/>
                    <a:gd name="connsiteY45" fmla="*/ 266494 h 288925"/>
                    <a:gd name="connsiteX46" fmla="*/ 112538 w 338137"/>
                    <a:gd name="connsiteY46" fmla="*/ 288925 h 288925"/>
                    <a:gd name="connsiteX47" fmla="*/ 66363 w 338137"/>
                    <a:gd name="connsiteY47" fmla="*/ 288925 h 288925"/>
                    <a:gd name="connsiteX48" fmla="*/ 66363 w 338137"/>
                    <a:gd name="connsiteY48" fmla="*/ 251980 h 288925"/>
                    <a:gd name="connsiteX49" fmla="*/ 49212 w 338137"/>
                    <a:gd name="connsiteY49" fmla="*/ 207117 h 288925"/>
                    <a:gd name="connsiteX50" fmla="*/ 78237 w 338137"/>
                    <a:gd name="connsiteY50" fmla="*/ 153019 h 288925"/>
                    <a:gd name="connsiteX51" fmla="*/ 131008 w 338137"/>
                    <a:gd name="connsiteY51" fmla="*/ 85725 h 288925"/>
                    <a:gd name="connsiteX52" fmla="*/ 65088 w 338137"/>
                    <a:gd name="connsiteY52" fmla="*/ 0 h 288925"/>
                    <a:gd name="connsiteX53" fmla="*/ 69073 w 338137"/>
                    <a:gd name="connsiteY53" fmla="*/ 5220 h 288925"/>
                    <a:gd name="connsiteX54" fmla="*/ 69073 w 338137"/>
                    <a:gd name="connsiteY54" fmla="*/ 13050 h 288925"/>
                    <a:gd name="connsiteX55" fmla="*/ 130175 w 338137"/>
                    <a:gd name="connsiteY55" fmla="*/ 67859 h 288925"/>
                    <a:gd name="connsiteX56" fmla="*/ 69073 w 338137"/>
                    <a:gd name="connsiteY56" fmla="*/ 67859 h 288925"/>
                    <a:gd name="connsiteX57" fmla="*/ 69073 w 338137"/>
                    <a:gd name="connsiteY57" fmla="*/ 130499 h 288925"/>
                    <a:gd name="connsiteX58" fmla="*/ 62431 w 338137"/>
                    <a:gd name="connsiteY58" fmla="*/ 147463 h 288925"/>
                    <a:gd name="connsiteX59" fmla="*/ 45163 w 338137"/>
                    <a:gd name="connsiteY59" fmla="*/ 153988 h 288925"/>
                    <a:gd name="connsiteX60" fmla="*/ 43835 w 338137"/>
                    <a:gd name="connsiteY60" fmla="*/ 153988 h 288925"/>
                    <a:gd name="connsiteX61" fmla="*/ 18597 w 338137"/>
                    <a:gd name="connsiteY61" fmla="*/ 130499 h 288925"/>
                    <a:gd name="connsiteX62" fmla="*/ 23910 w 338137"/>
                    <a:gd name="connsiteY62" fmla="*/ 125279 h 288925"/>
                    <a:gd name="connsiteX63" fmla="*/ 27895 w 338137"/>
                    <a:gd name="connsiteY63" fmla="*/ 130499 h 288925"/>
                    <a:gd name="connsiteX64" fmla="*/ 43835 w 338137"/>
                    <a:gd name="connsiteY64" fmla="*/ 144853 h 288925"/>
                    <a:gd name="connsiteX65" fmla="*/ 45163 w 338137"/>
                    <a:gd name="connsiteY65" fmla="*/ 144853 h 288925"/>
                    <a:gd name="connsiteX66" fmla="*/ 55790 w 338137"/>
                    <a:gd name="connsiteY66" fmla="*/ 140938 h 288925"/>
                    <a:gd name="connsiteX67" fmla="*/ 59774 w 338137"/>
                    <a:gd name="connsiteY67" fmla="*/ 130499 h 288925"/>
                    <a:gd name="connsiteX68" fmla="*/ 59774 w 338137"/>
                    <a:gd name="connsiteY68" fmla="*/ 67859 h 288925"/>
                    <a:gd name="connsiteX69" fmla="*/ 0 w 338137"/>
                    <a:gd name="connsiteY69" fmla="*/ 67859 h 288925"/>
                    <a:gd name="connsiteX70" fmla="*/ 59774 w 338137"/>
                    <a:gd name="connsiteY70" fmla="*/ 13050 h 288925"/>
                    <a:gd name="connsiteX71" fmla="*/ 59774 w 338137"/>
                    <a:gd name="connsiteY71" fmla="*/ 5220 h 288925"/>
                    <a:gd name="connsiteX72" fmla="*/ 65088 w 338137"/>
                    <a:gd name="connsiteY72" fmla="*/ 0 h 288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38137" h="288925">
                      <a:moveTo>
                        <a:pt x="137328" y="214312"/>
                      </a:moveTo>
                      <a:cubicBezTo>
                        <a:pt x="134676" y="214312"/>
                        <a:pt x="133350" y="215673"/>
                        <a:pt x="133350" y="218394"/>
                      </a:cubicBezTo>
                      <a:cubicBezTo>
                        <a:pt x="133350" y="221116"/>
                        <a:pt x="134676" y="223837"/>
                        <a:pt x="137328" y="223837"/>
                      </a:cubicBezTo>
                      <a:cubicBezTo>
                        <a:pt x="137328" y="223837"/>
                        <a:pt x="137328" y="223837"/>
                        <a:pt x="250023" y="223837"/>
                      </a:cubicBezTo>
                      <a:cubicBezTo>
                        <a:pt x="252674" y="223837"/>
                        <a:pt x="254000" y="221116"/>
                        <a:pt x="254000" y="218394"/>
                      </a:cubicBezTo>
                      <a:cubicBezTo>
                        <a:pt x="254000" y="215673"/>
                        <a:pt x="252674" y="214312"/>
                        <a:pt x="250023" y="214312"/>
                      </a:cubicBezTo>
                      <a:cubicBezTo>
                        <a:pt x="250023" y="214312"/>
                        <a:pt x="250023" y="214312"/>
                        <a:pt x="137328" y="214312"/>
                      </a:cubicBezTo>
                      <a:close/>
                      <a:moveTo>
                        <a:pt x="137328" y="196850"/>
                      </a:moveTo>
                      <a:cubicBezTo>
                        <a:pt x="134676" y="196850"/>
                        <a:pt x="133350" y="198211"/>
                        <a:pt x="133350" y="200932"/>
                      </a:cubicBezTo>
                      <a:cubicBezTo>
                        <a:pt x="133350" y="203654"/>
                        <a:pt x="134676" y="206375"/>
                        <a:pt x="137328" y="206375"/>
                      </a:cubicBezTo>
                      <a:cubicBezTo>
                        <a:pt x="137328" y="206375"/>
                        <a:pt x="137328" y="206375"/>
                        <a:pt x="250023" y="206375"/>
                      </a:cubicBezTo>
                      <a:cubicBezTo>
                        <a:pt x="252674" y="206375"/>
                        <a:pt x="254000" y="203654"/>
                        <a:pt x="254000" y="200932"/>
                      </a:cubicBezTo>
                      <a:cubicBezTo>
                        <a:pt x="254000" y="198211"/>
                        <a:pt x="252674" y="196850"/>
                        <a:pt x="250023" y="196850"/>
                      </a:cubicBezTo>
                      <a:cubicBezTo>
                        <a:pt x="250023" y="196850"/>
                        <a:pt x="250023" y="196850"/>
                        <a:pt x="137328" y="196850"/>
                      </a:cubicBezTo>
                      <a:close/>
                      <a:moveTo>
                        <a:pt x="288925" y="187325"/>
                      </a:moveTo>
                      <a:cubicBezTo>
                        <a:pt x="278404" y="187325"/>
                        <a:pt x="269875" y="195854"/>
                        <a:pt x="269875" y="206375"/>
                      </a:cubicBezTo>
                      <a:cubicBezTo>
                        <a:pt x="269875" y="216896"/>
                        <a:pt x="278404" y="225425"/>
                        <a:pt x="288925" y="225425"/>
                      </a:cubicBezTo>
                      <a:cubicBezTo>
                        <a:pt x="299446" y="225425"/>
                        <a:pt x="307975" y="216896"/>
                        <a:pt x="307975" y="206375"/>
                      </a:cubicBezTo>
                      <a:cubicBezTo>
                        <a:pt x="307975" y="195854"/>
                        <a:pt x="299446" y="187325"/>
                        <a:pt x="288925" y="187325"/>
                      </a:cubicBezTo>
                      <a:close/>
                      <a:moveTo>
                        <a:pt x="98425" y="187325"/>
                      </a:moveTo>
                      <a:cubicBezTo>
                        <a:pt x="87904" y="187325"/>
                        <a:pt x="79375" y="195854"/>
                        <a:pt x="79375" y="206375"/>
                      </a:cubicBezTo>
                      <a:cubicBezTo>
                        <a:pt x="79375" y="216896"/>
                        <a:pt x="87904" y="225425"/>
                        <a:pt x="98425" y="225425"/>
                      </a:cubicBezTo>
                      <a:cubicBezTo>
                        <a:pt x="108946" y="225425"/>
                        <a:pt x="117475" y="216896"/>
                        <a:pt x="117475" y="206375"/>
                      </a:cubicBezTo>
                      <a:cubicBezTo>
                        <a:pt x="117475" y="195854"/>
                        <a:pt x="108946" y="187325"/>
                        <a:pt x="98425" y="187325"/>
                      </a:cubicBezTo>
                      <a:close/>
                      <a:moveTo>
                        <a:pt x="254922" y="127000"/>
                      </a:moveTo>
                      <a:cubicBezTo>
                        <a:pt x="244270" y="127000"/>
                        <a:pt x="234950" y="136029"/>
                        <a:pt x="234950" y="147638"/>
                      </a:cubicBezTo>
                      <a:cubicBezTo>
                        <a:pt x="234950" y="147638"/>
                        <a:pt x="234950" y="147638"/>
                        <a:pt x="276225" y="147638"/>
                      </a:cubicBezTo>
                      <a:cubicBezTo>
                        <a:pt x="276225" y="136029"/>
                        <a:pt x="266905" y="127000"/>
                        <a:pt x="254922" y="127000"/>
                      </a:cubicBezTo>
                      <a:close/>
                      <a:moveTo>
                        <a:pt x="130590" y="100012"/>
                      </a:moveTo>
                      <a:cubicBezTo>
                        <a:pt x="113325" y="100012"/>
                        <a:pt x="98716" y="119963"/>
                        <a:pt x="92075" y="147895"/>
                      </a:cubicBezTo>
                      <a:cubicBezTo>
                        <a:pt x="96060" y="147895"/>
                        <a:pt x="101372" y="147895"/>
                        <a:pt x="105356" y="147895"/>
                      </a:cubicBezTo>
                      <a:cubicBezTo>
                        <a:pt x="105356" y="147895"/>
                        <a:pt x="105356" y="147895"/>
                        <a:pt x="226214" y="147895"/>
                      </a:cubicBezTo>
                      <a:cubicBezTo>
                        <a:pt x="226214" y="130604"/>
                        <a:pt x="239495" y="117303"/>
                        <a:pt x="255432" y="117303"/>
                      </a:cubicBezTo>
                      <a:cubicBezTo>
                        <a:pt x="272697" y="117303"/>
                        <a:pt x="285979" y="130604"/>
                        <a:pt x="285979" y="147895"/>
                      </a:cubicBezTo>
                      <a:cubicBezTo>
                        <a:pt x="288635" y="147895"/>
                        <a:pt x="292619" y="147895"/>
                        <a:pt x="295275" y="149225"/>
                      </a:cubicBezTo>
                      <a:cubicBezTo>
                        <a:pt x="288635" y="119963"/>
                        <a:pt x="274026" y="100012"/>
                        <a:pt x="255432" y="100012"/>
                      </a:cubicBezTo>
                      <a:cubicBezTo>
                        <a:pt x="255432" y="100012"/>
                        <a:pt x="255432" y="100012"/>
                        <a:pt x="130590" y="100012"/>
                      </a:cubicBezTo>
                      <a:close/>
                      <a:moveTo>
                        <a:pt x="131008" y="85725"/>
                      </a:moveTo>
                      <a:cubicBezTo>
                        <a:pt x="131008" y="85725"/>
                        <a:pt x="131008" y="85725"/>
                        <a:pt x="255022" y="85725"/>
                      </a:cubicBezTo>
                      <a:cubicBezTo>
                        <a:pt x="282727" y="85725"/>
                        <a:pt x="303836" y="114754"/>
                        <a:pt x="309113" y="153019"/>
                      </a:cubicBezTo>
                      <a:cubicBezTo>
                        <a:pt x="327583" y="163575"/>
                        <a:pt x="338137" y="183367"/>
                        <a:pt x="338137" y="207117"/>
                      </a:cubicBezTo>
                      <a:cubicBezTo>
                        <a:pt x="338137" y="224271"/>
                        <a:pt x="332860" y="240104"/>
                        <a:pt x="320986" y="251980"/>
                      </a:cubicBezTo>
                      <a:cubicBezTo>
                        <a:pt x="320986" y="251980"/>
                        <a:pt x="320986" y="251980"/>
                        <a:pt x="320986" y="288925"/>
                      </a:cubicBezTo>
                      <a:cubicBezTo>
                        <a:pt x="320986" y="288925"/>
                        <a:pt x="320986" y="288925"/>
                        <a:pt x="274811" y="288925"/>
                      </a:cubicBezTo>
                      <a:cubicBezTo>
                        <a:pt x="274811" y="288925"/>
                        <a:pt x="274811" y="288925"/>
                        <a:pt x="274811" y="266494"/>
                      </a:cubicBezTo>
                      <a:cubicBezTo>
                        <a:pt x="274811" y="266494"/>
                        <a:pt x="274811" y="266494"/>
                        <a:pt x="112538" y="266494"/>
                      </a:cubicBezTo>
                      <a:cubicBezTo>
                        <a:pt x="112538" y="266494"/>
                        <a:pt x="112538" y="266494"/>
                        <a:pt x="112538" y="288925"/>
                      </a:cubicBezTo>
                      <a:cubicBezTo>
                        <a:pt x="112538" y="288925"/>
                        <a:pt x="112538" y="288925"/>
                        <a:pt x="66363" y="288925"/>
                      </a:cubicBezTo>
                      <a:cubicBezTo>
                        <a:pt x="66363" y="288925"/>
                        <a:pt x="66363" y="288925"/>
                        <a:pt x="66363" y="251980"/>
                      </a:cubicBezTo>
                      <a:cubicBezTo>
                        <a:pt x="54489" y="240104"/>
                        <a:pt x="49212" y="224271"/>
                        <a:pt x="49212" y="207117"/>
                      </a:cubicBezTo>
                      <a:cubicBezTo>
                        <a:pt x="49212" y="183367"/>
                        <a:pt x="58447" y="163575"/>
                        <a:pt x="78237" y="153019"/>
                      </a:cubicBezTo>
                      <a:cubicBezTo>
                        <a:pt x="83514" y="114754"/>
                        <a:pt x="104623" y="85725"/>
                        <a:pt x="131008" y="85725"/>
                      </a:cubicBezTo>
                      <a:close/>
                      <a:moveTo>
                        <a:pt x="65088" y="0"/>
                      </a:moveTo>
                      <a:cubicBezTo>
                        <a:pt x="66416" y="0"/>
                        <a:pt x="69073" y="2610"/>
                        <a:pt x="69073" y="5220"/>
                      </a:cubicBezTo>
                      <a:cubicBezTo>
                        <a:pt x="69073" y="5220"/>
                        <a:pt x="69073" y="5220"/>
                        <a:pt x="69073" y="13050"/>
                      </a:cubicBezTo>
                      <a:cubicBezTo>
                        <a:pt x="99624" y="14355"/>
                        <a:pt x="124862" y="37845"/>
                        <a:pt x="130175" y="67859"/>
                      </a:cubicBezTo>
                      <a:lnTo>
                        <a:pt x="69073" y="67859"/>
                      </a:lnTo>
                      <a:cubicBezTo>
                        <a:pt x="69073" y="67859"/>
                        <a:pt x="69073" y="67859"/>
                        <a:pt x="69073" y="130499"/>
                      </a:cubicBezTo>
                      <a:cubicBezTo>
                        <a:pt x="69073" y="135718"/>
                        <a:pt x="66416" y="142243"/>
                        <a:pt x="62431" y="147463"/>
                      </a:cubicBezTo>
                      <a:cubicBezTo>
                        <a:pt x="57118" y="151378"/>
                        <a:pt x="51805" y="153988"/>
                        <a:pt x="45163" y="153988"/>
                      </a:cubicBezTo>
                      <a:cubicBezTo>
                        <a:pt x="45163" y="153988"/>
                        <a:pt x="45163" y="153988"/>
                        <a:pt x="43835" y="153988"/>
                      </a:cubicBezTo>
                      <a:cubicBezTo>
                        <a:pt x="30552" y="153988"/>
                        <a:pt x="18597" y="143548"/>
                        <a:pt x="18597" y="130499"/>
                      </a:cubicBezTo>
                      <a:cubicBezTo>
                        <a:pt x="18597" y="127889"/>
                        <a:pt x="21253" y="125279"/>
                        <a:pt x="23910" y="125279"/>
                      </a:cubicBezTo>
                      <a:cubicBezTo>
                        <a:pt x="26567" y="125279"/>
                        <a:pt x="27895" y="127889"/>
                        <a:pt x="27895" y="130499"/>
                      </a:cubicBezTo>
                      <a:cubicBezTo>
                        <a:pt x="27895" y="138328"/>
                        <a:pt x="35865" y="144853"/>
                        <a:pt x="43835" y="144853"/>
                      </a:cubicBezTo>
                      <a:cubicBezTo>
                        <a:pt x="43835" y="144853"/>
                        <a:pt x="43835" y="144853"/>
                        <a:pt x="45163" y="144853"/>
                      </a:cubicBezTo>
                      <a:cubicBezTo>
                        <a:pt x="49148" y="144853"/>
                        <a:pt x="53133" y="143548"/>
                        <a:pt x="55790" y="140938"/>
                      </a:cubicBezTo>
                      <a:cubicBezTo>
                        <a:pt x="58446" y="138328"/>
                        <a:pt x="59774" y="134413"/>
                        <a:pt x="59774" y="130499"/>
                      </a:cubicBezTo>
                      <a:cubicBezTo>
                        <a:pt x="59774" y="130499"/>
                        <a:pt x="59774" y="130499"/>
                        <a:pt x="59774" y="67859"/>
                      </a:cubicBezTo>
                      <a:cubicBezTo>
                        <a:pt x="59774" y="67859"/>
                        <a:pt x="59774" y="67859"/>
                        <a:pt x="0" y="67859"/>
                      </a:cubicBezTo>
                      <a:cubicBezTo>
                        <a:pt x="3985" y="37845"/>
                        <a:pt x="29223" y="14355"/>
                        <a:pt x="59774" y="13050"/>
                      </a:cubicBezTo>
                      <a:cubicBezTo>
                        <a:pt x="59774" y="13050"/>
                        <a:pt x="59774" y="13050"/>
                        <a:pt x="59774" y="5220"/>
                      </a:cubicBezTo>
                      <a:cubicBezTo>
                        <a:pt x="59774" y="2610"/>
                        <a:pt x="62431" y="0"/>
                        <a:pt x="65088" y="0"/>
                      </a:cubicBezTo>
                      <a:close/>
                    </a:path>
                  </a:pathLst>
                </a:custGeom>
                <a:solidFill>
                  <a:schemeClr val="accent3">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grpSp>
        </p:grpSp>
        <p:grpSp>
          <p:nvGrpSpPr>
            <p:cNvPr id="6" name="íšḷíḑê"/>
            <p:cNvGrpSpPr/>
            <p:nvPr/>
          </p:nvGrpSpPr>
          <p:grpSpPr>
            <a:xfrm>
              <a:off x="7464833" y="1913959"/>
              <a:ext cx="2610590" cy="3209653"/>
              <a:chOff x="7710155" y="1913959"/>
              <a:chExt cx="2610590" cy="3209653"/>
            </a:xfrm>
          </p:grpSpPr>
          <p:grpSp>
            <p:nvGrpSpPr>
              <p:cNvPr id="9" name="iṩľíḍè"/>
              <p:cNvGrpSpPr/>
              <p:nvPr/>
            </p:nvGrpSpPr>
            <p:grpSpPr>
              <a:xfrm>
                <a:off x="7710155" y="1913959"/>
                <a:ext cx="2610590" cy="1014984"/>
                <a:chOff x="8119730" y="1913959"/>
                <a:chExt cx="2610590" cy="1014984"/>
              </a:xfrm>
            </p:grpSpPr>
            <p:sp>
              <p:nvSpPr>
                <p:cNvPr id="25" name="ïṡľïdè"/>
                <p:cNvSpPr/>
                <p:nvPr/>
              </p:nvSpPr>
              <p:spPr>
                <a:xfrm>
                  <a:off x="9358204" y="2042150"/>
                  <a:ext cx="1372116" cy="461024"/>
                </a:xfrm>
                <a:prstGeom prst="rect">
                  <a:avLst/>
                </a:prstGeom>
              </p:spPr>
              <p:txBody>
                <a:bodyPr wrap="square" lIns="0" tIns="0" rIns="0" bIns="0" anchor="ctr" anchorCtr="0">
                  <a:noAutofit/>
                </a:bodyPr>
                <a:lstStyle/>
                <a:p>
                  <a:r>
                    <a:rPr lang="zh-CN" altLang="en-US" sz="2400" dirty="0">
                      <a:solidFill>
                        <a:schemeClr val="accent2">
                          <a:lumMod val="100000"/>
                        </a:schemeClr>
                      </a:solidFill>
                      <a:latin typeface="Agency FB" panose="020B0503020202020204" pitchFamily="34" charset="0"/>
                    </a:rPr>
                    <a:t>基于编码</a:t>
                  </a:r>
                  <a:endParaRPr lang="en-US" sz="2400" dirty="0">
                    <a:solidFill>
                      <a:schemeClr val="accent2">
                        <a:lumMod val="100000"/>
                      </a:schemeClr>
                    </a:solidFill>
                    <a:latin typeface="Agency FB" panose="020B0503020202020204" pitchFamily="34" charset="0"/>
                  </a:endParaRPr>
                </a:p>
              </p:txBody>
            </p:sp>
            <p:grpSp>
              <p:nvGrpSpPr>
                <p:cNvPr id="20" name="iśliḓè"/>
                <p:cNvGrpSpPr/>
                <p:nvPr/>
              </p:nvGrpSpPr>
              <p:grpSpPr>
                <a:xfrm>
                  <a:off x="8119730" y="1913959"/>
                  <a:ext cx="1014984" cy="1014984"/>
                  <a:chOff x="8119730" y="1913959"/>
                  <a:chExt cx="1014984" cy="1014984"/>
                </a:xfrm>
              </p:grpSpPr>
              <p:sp>
                <p:nvSpPr>
                  <p:cNvPr id="21" name="ïṡľíḋê"/>
                  <p:cNvSpPr/>
                  <p:nvPr/>
                </p:nvSpPr>
                <p:spPr>
                  <a:xfrm>
                    <a:off x="8121471" y="1915700"/>
                    <a:ext cx="1013243" cy="1013243"/>
                  </a:xfrm>
                  <a:prstGeom prst="ellipse">
                    <a:avLst/>
                  </a:prstGeom>
                  <a:noFill/>
                  <a:ln w="1016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sp>
                <p:nvSpPr>
                  <p:cNvPr id="22" name="išḻîḍê"/>
                  <p:cNvSpPr/>
                  <p:nvPr/>
                </p:nvSpPr>
                <p:spPr>
                  <a:xfrm>
                    <a:off x="8119730" y="1913959"/>
                    <a:ext cx="1014984" cy="1014984"/>
                  </a:xfrm>
                  <a:prstGeom prst="arc">
                    <a:avLst>
                      <a:gd name="adj1" fmla="val 16200000"/>
                      <a:gd name="adj2" fmla="val 22079"/>
                    </a:avLst>
                  </a:prstGeom>
                  <a:ln w="101600">
                    <a:solidFill>
                      <a:schemeClr val="accent2"/>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sz="2400">
                      <a:latin typeface="Agency FB" panose="020B0503020202020204" pitchFamily="34" charset="0"/>
                    </a:endParaRPr>
                  </a:p>
                </p:txBody>
              </p:sp>
              <p:sp>
                <p:nvSpPr>
                  <p:cNvPr id="23" name="íšlîďê"/>
                  <p:cNvSpPr/>
                  <p:nvPr/>
                </p:nvSpPr>
                <p:spPr>
                  <a:xfrm>
                    <a:off x="8417873" y="2181676"/>
                    <a:ext cx="479554" cy="475502"/>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accent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grpSp>
          </p:grpSp>
          <p:grpSp>
            <p:nvGrpSpPr>
              <p:cNvPr id="10" name="ïšḻïḓé"/>
              <p:cNvGrpSpPr/>
              <p:nvPr/>
            </p:nvGrpSpPr>
            <p:grpSpPr>
              <a:xfrm>
                <a:off x="7710155" y="4108628"/>
                <a:ext cx="2253458" cy="1014984"/>
                <a:chOff x="8119730" y="4108628"/>
                <a:chExt cx="2253458" cy="1014984"/>
              </a:xfrm>
            </p:grpSpPr>
            <p:sp>
              <p:nvSpPr>
                <p:cNvPr id="17" name="ïṥḷiḑe"/>
                <p:cNvSpPr/>
                <p:nvPr/>
              </p:nvSpPr>
              <p:spPr>
                <a:xfrm>
                  <a:off x="9358204" y="4226640"/>
                  <a:ext cx="1014984" cy="461024"/>
                </a:xfrm>
                <a:prstGeom prst="rect">
                  <a:avLst/>
                </a:prstGeom>
              </p:spPr>
              <p:txBody>
                <a:bodyPr wrap="square" lIns="0" tIns="0" rIns="0" bIns="0" anchor="ctr" anchorCtr="0">
                  <a:noAutofit/>
                </a:bodyPr>
                <a:lstStyle/>
                <a:p>
                  <a:r>
                    <a:rPr lang="zh-CN" altLang="en-US" sz="2400" dirty="0">
                      <a:solidFill>
                        <a:schemeClr val="accent4">
                          <a:lumMod val="100000"/>
                        </a:schemeClr>
                      </a:solidFill>
                      <a:effectLst/>
                      <a:latin typeface="Agency FB" panose="020B0503020202020204" pitchFamily="34" charset="0"/>
                    </a:rPr>
                    <a:t>基于格</a:t>
                  </a:r>
                  <a:endParaRPr lang="en-US" sz="2400" dirty="0">
                    <a:solidFill>
                      <a:schemeClr val="accent4">
                        <a:lumMod val="100000"/>
                      </a:schemeClr>
                    </a:solidFill>
                    <a:effectLst/>
                    <a:latin typeface="Agency FB" panose="020B0503020202020204" pitchFamily="34" charset="0"/>
                  </a:endParaRPr>
                </a:p>
              </p:txBody>
            </p:sp>
            <p:grpSp>
              <p:nvGrpSpPr>
                <p:cNvPr id="12" name="ísľîḋè"/>
                <p:cNvGrpSpPr/>
                <p:nvPr/>
              </p:nvGrpSpPr>
              <p:grpSpPr>
                <a:xfrm>
                  <a:off x="8119730" y="4108628"/>
                  <a:ext cx="1014984" cy="1014984"/>
                  <a:chOff x="8119730" y="4108628"/>
                  <a:chExt cx="1014984" cy="1014984"/>
                </a:xfrm>
              </p:grpSpPr>
              <p:sp>
                <p:nvSpPr>
                  <p:cNvPr id="13" name="išlïḑè"/>
                  <p:cNvSpPr/>
                  <p:nvPr/>
                </p:nvSpPr>
                <p:spPr>
                  <a:xfrm>
                    <a:off x="8121471" y="4110369"/>
                    <a:ext cx="1013243" cy="1013243"/>
                  </a:xfrm>
                  <a:prstGeom prst="ellipse">
                    <a:avLst/>
                  </a:prstGeom>
                  <a:noFill/>
                  <a:ln w="1016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sp>
                <p:nvSpPr>
                  <p:cNvPr id="14" name="i$1îḑe"/>
                  <p:cNvSpPr/>
                  <p:nvPr/>
                </p:nvSpPr>
                <p:spPr>
                  <a:xfrm>
                    <a:off x="8119730" y="4108628"/>
                    <a:ext cx="1014984" cy="1014984"/>
                  </a:xfrm>
                  <a:prstGeom prst="arc">
                    <a:avLst>
                      <a:gd name="adj1" fmla="val 16200000"/>
                      <a:gd name="adj2" fmla="val 8711261"/>
                    </a:avLst>
                  </a:prstGeom>
                  <a:ln w="101600">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sz="2400">
                      <a:latin typeface="Agency FB" panose="020B0503020202020204" pitchFamily="34" charset="0"/>
                    </a:endParaRPr>
                  </a:p>
                </p:txBody>
              </p:sp>
              <p:sp>
                <p:nvSpPr>
                  <p:cNvPr id="15" name="iśľiḍé"/>
                  <p:cNvSpPr/>
                  <p:nvPr/>
                </p:nvSpPr>
                <p:spPr>
                  <a:xfrm>
                    <a:off x="8456437" y="4373878"/>
                    <a:ext cx="341570" cy="479552"/>
                  </a:xfrm>
                  <a:custGeom>
                    <a:avLst/>
                    <a:gdLst>
                      <a:gd name="connsiteX0" fmla="*/ 65297 w 239713"/>
                      <a:gd name="connsiteY0" fmla="*/ 242888 h 336550"/>
                      <a:gd name="connsiteX1" fmla="*/ 176003 w 239713"/>
                      <a:gd name="connsiteY1" fmla="*/ 242888 h 336550"/>
                      <a:gd name="connsiteX2" fmla="*/ 190500 w 239713"/>
                      <a:gd name="connsiteY2" fmla="*/ 257856 h 336550"/>
                      <a:gd name="connsiteX3" fmla="*/ 176003 w 239713"/>
                      <a:gd name="connsiteY3" fmla="*/ 271463 h 336550"/>
                      <a:gd name="connsiteX4" fmla="*/ 65297 w 239713"/>
                      <a:gd name="connsiteY4" fmla="*/ 271463 h 336550"/>
                      <a:gd name="connsiteX5" fmla="*/ 50800 w 239713"/>
                      <a:gd name="connsiteY5" fmla="*/ 257856 h 336550"/>
                      <a:gd name="connsiteX6" fmla="*/ 65297 w 239713"/>
                      <a:gd name="connsiteY6" fmla="*/ 242888 h 336550"/>
                      <a:gd name="connsiteX7" fmla="*/ 65297 w 239713"/>
                      <a:gd name="connsiteY7" fmla="*/ 173038 h 336550"/>
                      <a:gd name="connsiteX8" fmla="*/ 176003 w 239713"/>
                      <a:gd name="connsiteY8" fmla="*/ 173038 h 336550"/>
                      <a:gd name="connsiteX9" fmla="*/ 190500 w 239713"/>
                      <a:gd name="connsiteY9" fmla="*/ 187326 h 336550"/>
                      <a:gd name="connsiteX10" fmla="*/ 176003 w 239713"/>
                      <a:gd name="connsiteY10" fmla="*/ 201613 h 336550"/>
                      <a:gd name="connsiteX11" fmla="*/ 65297 w 239713"/>
                      <a:gd name="connsiteY11" fmla="*/ 201613 h 336550"/>
                      <a:gd name="connsiteX12" fmla="*/ 50800 w 239713"/>
                      <a:gd name="connsiteY12" fmla="*/ 187326 h 336550"/>
                      <a:gd name="connsiteX13" fmla="*/ 65297 w 239713"/>
                      <a:gd name="connsiteY13" fmla="*/ 173038 h 336550"/>
                      <a:gd name="connsiteX14" fmla="*/ 65297 w 239713"/>
                      <a:gd name="connsiteY14" fmla="*/ 101600 h 336550"/>
                      <a:gd name="connsiteX15" fmla="*/ 176003 w 239713"/>
                      <a:gd name="connsiteY15" fmla="*/ 101600 h 336550"/>
                      <a:gd name="connsiteX16" fmla="*/ 190500 w 239713"/>
                      <a:gd name="connsiteY16" fmla="*/ 115888 h 336550"/>
                      <a:gd name="connsiteX17" fmla="*/ 176003 w 239713"/>
                      <a:gd name="connsiteY17" fmla="*/ 130175 h 336550"/>
                      <a:gd name="connsiteX18" fmla="*/ 65297 w 239713"/>
                      <a:gd name="connsiteY18" fmla="*/ 130175 h 336550"/>
                      <a:gd name="connsiteX19" fmla="*/ 50800 w 239713"/>
                      <a:gd name="connsiteY19" fmla="*/ 115888 h 336550"/>
                      <a:gd name="connsiteX20" fmla="*/ 65297 w 239713"/>
                      <a:gd name="connsiteY20" fmla="*/ 101600 h 336550"/>
                      <a:gd name="connsiteX21" fmla="*/ 31221 w 239713"/>
                      <a:gd name="connsiteY21" fmla="*/ 66675 h 336550"/>
                      <a:gd name="connsiteX22" fmla="*/ 28575 w 239713"/>
                      <a:gd name="connsiteY22" fmla="*/ 70614 h 336550"/>
                      <a:gd name="connsiteX23" fmla="*/ 28575 w 239713"/>
                      <a:gd name="connsiteY23" fmla="*/ 306937 h 336550"/>
                      <a:gd name="connsiteX24" fmla="*/ 31221 w 239713"/>
                      <a:gd name="connsiteY24" fmla="*/ 309563 h 336550"/>
                      <a:gd name="connsiteX25" fmla="*/ 208492 w 239713"/>
                      <a:gd name="connsiteY25" fmla="*/ 309563 h 336550"/>
                      <a:gd name="connsiteX26" fmla="*/ 211138 w 239713"/>
                      <a:gd name="connsiteY26" fmla="*/ 306937 h 336550"/>
                      <a:gd name="connsiteX27" fmla="*/ 211138 w 239713"/>
                      <a:gd name="connsiteY27" fmla="*/ 70614 h 336550"/>
                      <a:gd name="connsiteX28" fmla="*/ 208492 w 239713"/>
                      <a:gd name="connsiteY28" fmla="*/ 66675 h 336550"/>
                      <a:gd name="connsiteX29" fmla="*/ 31221 w 239713"/>
                      <a:gd name="connsiteY29" fmla="*/ 66675 h 336550"/>
                      <a:gd name="connsiteX30" fmla="*/ 105753 w 239713"/>
                      <a:gd name="connsiteY30" fmla="*/ 28575 h 336550"/>
                      <a:gd name="connsiteX31" fmla="*/ 103188 w 239713"/>
                      <a:gd name="connsiteY31" fmla="*/ 31221 h 336550"/>
                      <a:gd name="connsiteX32" fmla="*/ 103188 w 239713"/>
                      <a:gd name="connsiteY32" fmla="*/ 36513 h 336550"/>
                      <a:gd name="connsiteX33" fmla="*/ 136526 w 239713"/>
                      <a:gd name="connsiteY33" fmla="*/ 36513 h 336550"/>
                      <a:gd name="connsiteX34" fmla="*/ 136526 w 239713"/>
                      <a:gd name="connsiteY34" fmla="*/ 31221 h 336550"/>
                      <a:gd name="connsiteX35" fmla="*/ 133962 w 239713"/>
                      <a:gd name="connsiteY35" fmla="*/ 28575 h 336550"/>
                      <a:gd name="connsiteX36" fmla="*/ 105753 w 239713"/>
                      <a:gd name="connsiteY36" fmla="*/ 28575 h 336550"/>
                      <a:gd name="connsiteX37" fmla="*/ 105368 w 239713"/>
                      <a:gd name="connsiteY37" fmla="*/ 0 h 336550"/>
                      <a:gd name="connsiteX38" fmla="*/ 134345 w 239713"/>
                      <a:gd name="connsiteY38" fmla="*/ 0 h 336550"/>
                      <a:gd name="connsiteX39" fmla="*/ 165955 w 239713"/>
                      <a:gd name="connsiteY39" fmla="*/ 31552 h 336550"/>
                      <a:gd name="connsiteX40" fmla="*/ 165955 w 239713"/>
                      <a:gd name="connsiteY40" fmla="*/ 36810 h 336550"/>
                      <a:gd name="connsiteX41" fmla="*/ 208103 w 239713"/>
                      <a:gd name="connsiteY41" fmla="*/ 36810 h 336550"/>
                      <a:gd name="connsiteX42" fmla="*/ 239713 w 239713"/>
                      <a:gd name="connsiteY42" fmla="*/ 68362 h 336550"/>
                      <a:gd name="connsiteX43" fmla="*/ 239713 w 239713"/>
                      <a:gd name="connsiteY43" fmla="*/ 304998 h 336550"/>
                      <a:gd name="connsiteX44" fmla="*/ 206786 w 239713"/>
                      <a:gd name="connsiteY44" fmla="*/ 336550 h 336550"/>
                      <a:gd name="connsiteX45" fmla="*/ 31610 w 239713"/>
                      <a:gd name="connsiteY45" fmla="*/ 336550 h 336550"/>
                      <a:gd name="connsiteX46" fmla="*/ 0 w 239713"/>
                      <a:gd name="connsiteY46" fmla="*/ 304998 h 336550"/>
                      <a:gd name="connsiteX47" fmla="*/ 0 w 239713"/>
                      <a:gd name="connsiteY47" fmla="*/ 68362 h 336550"/>
                      <a:gd name="connsiteX48" fmla="*/ 31610 w 239713"/>
                      <a:gd name="connsiteY48" fmla="*/ 36810 h 336550"/>
                      <a:gd name="connsiteX49" fmla="*/ 73758 w 239713"/>
                      <a:gd name="connsiteY49" fmla="*/ 36810 h 336550"/>
                      <a:gd name="connsiteX50" fmla="*/ 73758 w 239713"/>
                      <a:gd name="connsiteY50" fmla="*/ 31552 h 336550"/>
                      <a:gd name="connsiteX51" fmla="*/ 105368 w 239713"/>
                      <a:gd name="connsiteY5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39713" h="336550">
                        <a:moveTo>
                          <a:pt x="65297" y="242888"/>
                        </a:moveTo>
                        <a:cubicBezTo>
                          <a:pt x="65297" y="242888"/>
                          <a:pt x="65297" y="242888"/>
                          <a:pt x="176003" y="242888"/>
                        </a:cubicBezTo>
                        <a:cubicBezTo>
                          <a:pt x="183911" y="242888"/>
                          <a:pt x="190500" y="249692"/>
                          <a:pt x="190500" y="257856"/>
                        </a:cubicBezTo>
                        <a:cubicBezTo>
                          <a:pt x="190500" y="266020"/>
                          <a:pt x="183911" y="271463"/>
                          <a:pt x="176003" y="271463"/>
                        </a:cubicBezTo>
                        <a:cubicBezTo>
                          <a:pt x="176003" y="271463"/>
                          <a:pt x="176003" y="271463"/>
                          <a:pt x="65297" y="271463"/>
                        </a:cubicBezTo>
                        <a:cubicBezTo>
                          <a:pt x="57390" y="271463"/>
                          <a:pt x="50800" y="266020"/>
                          <a:pt x="50800" y="257856"/>
                        </a:cubicBezTo>
                        <a:cubicBezTo>
                          <a:pt x="50800" y="249692"/>
                          <a:pt x="57390" y="242888"/>
                          <a:pt x="65297" y="242888"/>
                        </a:cubicBezTo>
                        <a:close/>
                        <a:moveTo>
                          <a:pt x="65297" y="173038"/>
                        </a:moveTo>
                        <a:cubicBezTo>
                          <a:pt x="65297" y="173038"/>
                          <a:pt x="65297" y="173038"/>
                          <a:pt x="176003" y="173038"/>
                        </a:cubicBezTo>
                        <a:cubicBezTo>
                          <a:pt x="183911" y="173038"/>
                          <a:pt x="190500" y="179532"/>
                          <a:pt x="190500" y="187326"/>
                        </a:cubicBezTo>
                        <a:cubicBezTo>
                          <a:pt x="190500" y="195119"/>
                          <a:pt x="183911" y="201613"/>
                          <a:pt x="176003" y="201613"/>
                        </a:cubicBezTo>
                        <a:cubicBezTo>
                          <a:pt x="176003" y="201613"/>
                          <a:pt x="176003" y="201613"/>
                          <a:pt x="65297" y="201613"/>
                        </a:cubicBezTo>
                        <a:cubicBezTo>
                          <a:pt x="57390" y="201613"/>
                          <a:pt x="50800" y="195119"/>
                          <a:pt x="50800" y="187326"/>
                        </a:cubicBezTo>
                        <a:cubicBezTo>
                          <a:pt x="50800" y="179532"/>
                          <a:pt x="57390" y="173038"/>
                          <a:pt x="65297" y="173038"/>
                        </a:cubicBezTo>
                        <a:close/>
                        <a:moveTo>
                          <a:pt x="65297" y="101600"/>
                        </a:moveTo>
                        <a:cubicBezTo>
                          <a:pt x="65297" y="101600"/>
                          <a:pt x="65297" y="101600"/>
                          <a:pt x="176003" y="101600"/>
                        </a:cubicBezTo>
                        <a:cubicBezTo>
                          <a:pt x="183911" y="101600"/>
                          <a:pt x="190500" y="108094"/>
                          <a:pt x="190500" y="115888"/>
                        </a:cubicBezTo>
                        <a:cubicBezTo>
                          <a:pt x="190500" y="123681"/>
                          <a:pt x="183911" y="130175"/>
                          <a:pt x="176003" y="130175"/>
                        </a:cubicBezTo>
                        <a:cubicBezTo>
                          <a:pt x="176003" y="130175"/>
                          <a:pt x="176003" y="130175"/>
                          <a:pt x="65297" y="130175"/>
                        </a:cubicBezTo>
                        <a:cubicBezTo>
                          <a:pt x="57390" y="130175"/>
                          <a:pt x="50800" y="123681"/>
                          <a:pt x="50800" y="115888"/>
                        </a:cubicBezTo>
                        <a:cubicBezTo>
                          <a:pt x="50800" y="108094"/>
                          <a:pt x="57390" y="101600"/>
                          <a:pt x="65297" y="101600"/>
                        </a:cubicBezTo>
                        <a:close/>
                        <a:moveTo>
                          <a:pt x="31221" y="66675"/>
                        </a:moveTo>
                        <a:cubicBezTo>
                          <a:pt x="29898" y="66675"/>
                          <a:pt x="28575" y="67988"/>
                          <a:pt x="28575" y="70614"/>
                        </a:cubicBezTo>
                        <a:cubicBezTo>
                          <a:pt x="28575" y="70614"/>
                          <a:pt x="28575" y="70614"/>
                          <a:pt x="28575" y="306937"/>
                        </a:cubicBezTo>
                        <a:cubicBezTo>
                          <a:pt x="28575" y="308250"/>
                          <a:pt x="29898" y="309563"/>
                          <a:pt x="31221" y="309563"/>
                        </a:cubicBezTo>
                        <a:cubicBezTo>
                          <a:pt x="31221" y="309563"/>
                          <a:pt x="31221" y="309563"/>
                          <a:pt x="208492" y="309563"/>
                        </a:cubicBezTo>
                        <a:cubicBezTo>
                          <a:pt x="209815" y="309563"/>
                          <a:pt x="211138" y="308250"/>
                          <a:pt x="211138" y="306937"/>
                        </a:cubicBezTo>
                        <a:lnTo>
                          <a:pt x="211138" y="70614"/>
                        </a:lnTo>
                        <a:cubicBezTo>
                          <a:pt x="211138" y="67988"/>
                          <a:pt x="209815" y="66675"/>
                          <a:pt x="208492" y="66675"/>
                        </a:cubicBezTo>
                        <a:cubicBezTo>
                          <a:pt x="208492" y="66675"/>
                          <a:pt x="208492" y="66675"/>
                          <a:pt x="31221" y="66675"/>
                        </a:cubicBezTo>
                        <a:close/>
                        <a:moveTo>
                          <a:pt x="105753" y="28575"/>
                        </a:moveTo>
                        <a:cubicBezTo>
                          <a:pt x="104470" y="28575"/>
                          <a:pt x="103188" y="29898"/>
                          <a:pt x="103188" y="31221"/>
                        </a:cubicBezTo>
                        <a:cubicBezTo>
                          <a:pt x="103188" y="31221"/>
                          <a:pt x="103188" y="31221"/>
                          <a:pt x="103188" y="36513"/>
                        </a:cubicBezTo>
                        <a:cubicBezTo>
                          <a:pt x="103188" y="36513"/>
                          <a:pt x="103188" y="36513"/>
                          <a:pt x="136526" y="36513"/>
                        </a:cubicBezTo>
                        <a:cubicBezTo>
                          <a:pt x="136526" y="36513"/>
                          <a:pt x="136526" y="36513"/>
                          <a:pt x="136526" y="31221"/>
                        </a:cubicBezTo>
                        <a:cubicBezTo>
                          <a:pt x="136526" y="29898"/>
                          <a:pt x="135244" y="28575"/>
                          <a:pt x="133962" y="28575"/>
                        </a:cubicBezTo>
                        <a:cubicBezTo>
                          <a:pt x="133962" y="28575"/>
                          <a:pt x="133962" y="28575"/>
                          <a:pt x="105753" y="28575"/>
                        </a:cubicBezTo>
                        <a:close/>
                        <a:moveTo>
                          <a:pt x="105368" y="0"/>
                        </a:moveTo>
                        <a:cubicBezTo>
                          <a:pt x="105368" y="0"/>
                          <a:pt x="105368" y="0"/>
                          <a:pt x="134345" y="0"/>
                        </a:cubicBezTo>
                        <a:cubicBezTo>
                          <a:pt x="151467" y="0"/>
                          <a:pt x="165955" y="14461"/>
                          <a:pt x="165955" y="31552"/>
                        </a:cubicBezTo>
                        <a:cubicBezTo>
                          <a:pt x="165955" y="31552"/>
                          <a:pt x="165955" y="31552"/>
                          <a:pt x="165955" y="36810"/>
                        </a:cubicBezTo>
                        <a:cubicBezTo>
                          <a:pt x="165955" y="36810"/>
                          <a:pt x="165955" y="36810"/>
                          <a:pt x="208103" y="36810"/>
                        </a:cubicBezTo>
                        <a:cubicBezTo>
                          <a:pt x="225225" y="36810"/>
                          <a:pt x="239713" y="51271"/>
                          <a:pt x="239713" y="68362"/>
                        </a:cubicBezTo>
                        <a:cubicBezTo>
                          <a:pt x="239713" y="68362"/>
                          <a:pt x="239713" y="68362"/>
                          <a:pt x="239713" y="304998"/>
                        </a:cubicBezTo>
                        <a:cubicBezTo>
                          <a:pt x="238396" y="322089"/>
                          <a:pt x="223908" y="336550"/>
                          <a:pt x="206786" y="336550"/>
                        </a:cubicBezTo>
                        <a:cubicBezTo>
                          <a:pt x="206786" y="336550"/>
                          <a:pt x="206786" y="336550"/>
                          <a:pt x="31610" y="336550"/>
                        </a:cubicBezTo>
                        <a:cubicBezTo>
                          <a:pt x="14488" y="336550"/>
                          <a:pt x="0" y="322089"/>
                          <a:pt x="0" y="304998"/>
                        </a:cubicBezTo>
                        <a:cubicBezTo>
                          <a:pt x="0" y="304998"/>
                          <a:pt x="0" y="304998"/>
                          <a:pt x="0" y="68362"/>
                        </a:cubicBezTo>
                        <a:cubicBezTo>
                          <a:pt x="0" y="51271"/>
                          <a:pt x="14488" y="36810"/>
                          <a:pt x="31610" y="36810"/>
                        </a:cubicBezTo>
                        <a:cubicBezTo>
                          <a:pt x="31610" y="36810"/>
                          <a:pt x="31610" y="36810"/>
                          <a:pt x="73758" y="36810"/>
                        </a:cubicBezTo>
                        <a:cubicBezTo>
                          <a:pt x="73758" y="36810"/>
                          <a:pt x="73758" y="36810"/>
                          <a:pt x="73758" y="31552"/>
                        </a:cubicBezTo>
                        <a:cubicBezTo>
                          <a:pt x="73758" y="14461"/>
                          <a:pt x="88246" y="0"/>
                          <a:pt x="105368" y="0"/>
                        </a:cubicBezTo>
                        <a:close/>
                      </a:path>
                    </a:pathLst>
                  </a:custGeom>
                  <a:solidFill>
                    <a:schemeClr val="accent4">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gency FB" panose="020B0503020202020204" pitchFamily="34" charset="0"/>
                    </a:endParaRPr>
                  </a:p>
                </p:txBody>
              </p:sp>
            </p:grpSp>
          </p:grpSp>
        </p:grpSp>
      </p:grpSp>
      <p:grpSp>
        <p:nvGrpSpPr>
          <p:cNvPr id="56" name="组合 55"/>
          <p:cNvGrpSpPr/>
          <p:nvPr/>
        </p:nvGrpSpPr>
        <p:grpSpPr>
          <a:xfrm>
            <a:off x="387125" y="299356"/>
            <a:ext cx="12126303" cy="6596744"/>
            <a:chOff x="387125" y="299356"/>
            <a:chExt cx="12126303" cy="6596744"/>
          </a:xfrm>
        </p:grpSpPr>
        <p:grpSp>
          <p:nvGrpSpPr>
            <p:cNvPr id="57" name="组合 56"/>
            <p:cNvGrpSpPr/>
            <p:nvPr/>
          </p:nvGrpSpPr>
          <p:grpSpPr>
            <a:xfrm>
              <a:off x="387125" y="299356"/>
              <a:ext cx="1316500" cy="883947"/>
              <a:chOff x="1276124" y="1279752"/>
              <a:chExt cx="6401933" cy="4298496"/>
            </a:xfrm>
          </p:grpSpPr>
          <p:sp>
            <p:nvSpPr>
              <p:cNvPr id="65" name="菱形 64"/>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菱形 65"/>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8" name="文本框 57"/>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63" name="文本框 62"/>
            <p:cNvSpPr txBox="1"/>
            <p:nvPr/>
          </p:nvSpPr>
          <p:spPr>
            <a:xfrm>
              <a:off x="1862745" y="459176"/>
              <a:ext cx="6082283" cy="523220"/>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构造后量子密码的</a:t>
              </a:r>
              <a:r>
                <a:rPr lang="en-US" altLang="zh-CN" sz="2800" b="1" dirty="0">
                  <a:solidFill>
                    <a:schemeClr val="tx1">
                      <a:lumMod val="75000"/>
                      <a:lumOff val="25000"/>
                    </a:schemeClr>
                  </a:solidFill>
                  <a:latin typeface="Century Gothic" panose="020B0502020202020204" pitchFamily="34" charset="0"/>
                </a:rPr>
                <a:t>4</a:t>
              </a:r>
              <a:r>
                <a:rPr lang="zh-CN" altLang="en-US" sz="2800" b="1" dirty="0">
                  <a:solidFill>
                    <a:schemeClr val="tx1">
                      <a:lumMod val="75000"/>
                      <a:lumOff val="25000"/>
                    </a:schemeClr>
                  </a:solidFill>
                  <a:latin typeface="Century Gothic" panose="020B0502020202020204" pitchFamily="34" charset="0"/>
                </a:rPr>
                <a:t>种数学方法</a:t>
              </a:r>
            </a:p>
          </p:txBody>
        </p:sp>
        <p:grpSp>
          <p:nvGrpSpPr>
            <p:cNvPr id="60" name="组合 59"/>
            <p:cNvGrpSpPr/>
            <p:nvPr/>
          </p:nvGrpSpPr>
          <p:grpSpPr>
            <a:xfrm>
              <a:off x="11572872" y="6254988"/>
              <a:ext cx="940556" cy="641112"/>
              <a:chOff x="11395287" y="6034159"/>
              <a:chExt cx="1208633" cy="823841"/>
            </a:xfrm>
          </p:grpSpPr>
          <p:sp>
            <p:nvSpPr>
              <p:cNvPr id="61" name="菱形 60"/>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菱形 61"/>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15</a:t>
            </a:fld>
            <a:endParaRPr lang="zh-CN" altLang="en-US" dirty="0"/>
          </a:p>
        </p:txBody>
      </p:sp>
      <p:sp>
        <p:nvSpPr>
          <p:cNvPr id="8" name="文本框 7">
            <a:extLst>
              <a:ext uri="{FF2B5EF4-FFF2-40B4-BE49-F238E27FC236}">
                <a16:creationId xmlns:a16="http://schemas.microsoft.com/office/drawing/2014/main" id="{22BEA5E1-1C6C-1E4C-826E-2BE4F3AA37FE}"/>
              </a:ext>
            </a:extLst>
          </p:cNvPr>
          <p:cNvSpPr txBox="1"/>
          <p:nvPr/>
        </p:nvSpPr>
        <p:spPr>
          <a:xfrm>
            <a:off x="1910451" y="3021482"/>
            <a:ext cx="1640329" cy="253916"/>
          </a:xfrm>
          <a:prstGeom prst="rect">
            <a:avLst/>
          </a:prstGeom>
          <a:noFill/>
        </p:spPr>
        <p:txBody>
          <a:bodyPr wrap="square" rtlCol="0">
            <a:spAutoFit/>
          </a:bodyPr>
          <a:lstStyle/>
          <a:p>
            <a:r>
              <a:rPr lang="zh-CN" altLang="en-US" sz="1050" dirty="0">
                <a:solidFill>
                  <a:schemeClr val="bg1">
                    <a:lumMod val="50000"/>
                  </a:schemeClr>
                </a:solidFill>
              </a:rPr>
              <a:t>主要用于构造数字签名</a:t>
            </a:r>
            <a:endParaRPr kumimoji="1" lang="zh-CN" altLang="en-US" sz="1050" dirty="0">
              <a:solidFill>
                <a:schemeClr val="bg1">
                  <a:lumMod val="50000"/>
                </a:schemeClr>
              </a:solidFill>
            </a:endParaRPr>
          </a:p>
        </p:txBody>
      </p:sp>
      <p:sp>
        <p:nvSpPr>
          <p:cNvPr id="67" name="文本框 66">
            <a:extLst>
              <a:ext uri="{FF2B5EF4-FFF2-40B4-BE49-F238E27FC236}">
                <a16:creationId xmlns:a16="http://schemas.microsoft.com/office/drawing/2014/main" id="{B4E129D8-4743-F946-8F87-A1620B838E0B}"/>
              </a:ext>
            </a:extLst>
          </p:cNvPr>
          <p:cNvSpPr txBox="1"/>
          <p:nvPr/>
        </p:nvSpPr>
        <p:spPr>
          <a:xfrm>
            <a:off x="8407797" y="3021482"/>
            <a:ext cx="1640329" cy="253916"/>
          </a:xfrm>
          <a:prstGeom prst="rect">
            <a:avLst/>
          </a:prstGeom>
          <a:noFill/>
        </p:spPr>
        <p:txBody>
          <a:bodyPr wrap="square" rtlCol="0">
            <a:spAutoFit/>
          </a:bodyPr>
          <a:lstStyle/>
          <a:p>
            <a:r>
              <a:rPr lang="zh-CN" altLang="en-US" sz="1050" dirty="0">
                <a:solidFill>
                  <a:schemeClr val="bg1">
                    <a:lumMod val="50000"/>
                  </a:schemeClr>
                </a:solidFill>
              </a:rPr>
              <a:t>主要用于构造加密算法</a:t>
            </a:r>
            <a:endParaRPr kumimoji="1" lang="zh-CN" altLang="en-US" sz="1050" dirty="0">
              <a:solidFill>
                <a:schemeClr val="bg1">
                  <a:lumMod val="50000"/>
                </a:schemeClr>
              </a:solidFill>
            </a:endParaRPr>
          </a:p>
        </p:txBody>
      </p:sp>
      <p:sp>
        <p:nvSpPr>
          <p:cNvPr id="68" name="文本框 67">
            <a:extLst>
              <a:ext uri="{FF2B5EF4-FFF2-40B4-BE49-F238E27FC236}">
                <a16:creationId xmlns:a16="http://schemas.microsoft.com/office/drawing/2014/main" id="{FEEA99BE-9CF1-464C-BF32-7BCF2978F6C5}"/>
              </a:ext>
            </a:extLst>
          </p:cNvPr>
          <p:cNvSpPr txBox="1"/>
          <p:nvPr/>
        </p:nvSpPr>
        <p:spPr>
          <a:xfrm>
            <a:off x="1655238" y="5205972"/>
            <a:ext cx="1640329" cy="415498"/>
          </a:xfrm>
          <a:prstGeom prst="rect">
            <a:avLst/>
          </a:prstGeom>
          <a:noFill/>
        </p:spPr>
        <p:txBody>
          <a:bodyPr wrap="square" rtlCol="0">
            <a:spAutoFit/>
          </a:bodyPr>
          <a:lstStyle/>
          <a:p>
            <a:r>
              <a:rPr lang="zh-CN" altLang="en-US" sz="1050" dirty="0">
                <a:solidFill>
                  <a:schemeClr val="bg1">
                    <a:lumMod val="50000"/>
                  </a:schemeClr>
                </a:solidFill>
              </a:rPr>
              <a:t>主要用于构造数字签名、加密、密钥交换</a:t>
            </a:r>
            <a:endParaRPr kumimoji="1" lang="zh-CN" altLang="en-US" sz="1050" dirty="0">
              <a:solidFill>
                <a:schemeClr val="bg1">
                  <a:lumMod val="50000"/>
                </a:schemeClr>
              </a:solidFill>
            </a:endParaRPr>
          </a:p>
        </p:txBody>
      </p:sp>
      <p:sp>
        <p:nvSpPr>
          <p:cNvPr id="11" name="文本框 10">
            <a:extLst>
              <a:ext uri="{FF2B5EF4-FFF2-40B4-BE49-F238E27FC236}">
                <a16:creationId xmlns:a16="http://schemas.microsoft.com/office/drawing/2014/main" id="{9228757A-C2C1-2648-AB06-244C6134A970}"/>
              </a:ext>
            </a:extLst>
          </p:cNvPr>
          <p:cNvSpPr txBox="1"/>
          <p:nvPr/>
        </p:nvSpPr>
        <p:spPr>
          <a:xfrm>
            <a:off x="8352445" y="5270247"/>
            <a:ext cx="1983357" cy="577081"/>
          </a:xfrm>
          <a:prstGeom prst="rect">
            <a:avLst/>
          </a:prstGeom>
          <a:noFill/>
        </p:spPr>
        <p:txBody>
          <a:bodyPr wrap="square" rtlCol="0">
            <a:spAutoFit/>
          </a:bodyPr>
          <a:lstStyle/>
          <a:p>
            <a:r>
              <a:rPr lang="zh-CN" altLang="en-US" sz="1050" dirty="0">
                <a:solidFill>
                  <a:schemeClr val="bg1">
                    <a:lumMod val="50000"/>
                  </a:schemeClr>
                </a:solidFill>
              </a:rPr>
              <a:t>主要用于构造加密、数字签名、密钥交换，以及众多高级密码学应用。</a:t>
            </a:r>
            <a:endParaRPr lang="en-US" altLang="zh-CN" sz="1050" dirty="0">
              <a:solidFill>
                <a:schemeClr val="bg1">
                  <a:lumMod val="50000"/>
                </a:schemeClr>
              </a:solidFill>
            </a:endParaRPr>
          </a:p>
        </p:txBody>
      </p:sp>
      <p:sp>
        <p:nvSpPr>
          <p:cNvPr id="16" name="矩形 15">
            <a:extLst>
              <a:ext uri="{FF2B5EF4-FFF2-40B4-BE49-F238E27FC236}">
                <a16:creationId xmlns:a16="http://schemas.microsoft.com/office/drawing/2014/main" id="{6D9033B7-2564-8E4D-8015-F439CE637DB3}"/>
              </a:ext>
            </a:extLst>
          </p:cNvPr>
          <p:cNvSpPr/>
          <p:nvPr/>
        </p:nvSpPr>
        <p:spPr>
          <a:xfrm>
            <a:off x="1623060" y="1276683"/>
            <a:ext cx="8210395" cy="646331"/>
          </a:xfrm>
          <a:prstGeom prst="rect">
            <a:avLst/>
          </a:prstGeom>
        </p:spPr>
        <p:txBody>
          <a:bodyPr wrap="square">
            <a:spAutoFit/>
          </a:bodyPr>
          <a:lstStyle/>
          <a:p>
            <a:r>
              <a:rPr lang="zh-CN" altLang="en-US" dirty="0">
                <a:solidFill>
                  <a:srgbClr val="000000"/>
                </a:solidFill>
                <a:latin typeface="PingFang SC" panose="020B0400000000000000" pitchFamily="34" charset="-122"/>
                <a:ea typeface="PingFang SC" panose="020B0400000000000000" pitchFamily="34" charset="-122"/>
              </a:rPr>
              <a:t>这些算法的安全性，依赖于没有可以快速求解其底层数学问题或直接对算法本身的高效攻击算法。这也正是量子计算机对于公钥密码算法有很大威胁的原因。</a:t>
            </a:r>
            <a:endParaRPr lang="zh-CN" altLang="en-US" dirty="0"/>
          </a:p>
        </p:txBody>
      </p:sp>
      <p:sp>
        <p:nvSpPr>
          <p:cNvPr id="18" name="文本框 17">
            <a:extLst>
              <a:ext uri="{FF2B5EF4-FFF2-40B4-BE49-F238E27FC236}">
                <a16:creationId xmlns:a16="http://schemas.microsoft.com/office/drawing/2014/main" id="{B83B6E05-13FF-1B40-9B2B-69AECA46C0DC}"/>
              </a:ext>
            </a:extLst>
          </p:cNvPr>
          <p:cNvSpPr txBox="1"/>
          <p:nvPr/>
        </p:nvSpPr>
        <p:spPr>
          <a:xfrm>
            <a:off x="1910451" y="3287318"/>
            <a:ext cx="1519139" cy="415498"/>
          </a:xfrm>
          <a:prstGeom prst="rect">
            <a:avLst/>
          </a:prstGeom>
          <a:noFill/>
        </p:spPr>
        <p:txBody>
          <a:bodyPr wrap="square" rtlCol="0">
            <a:spAutoFit/>
          </a:bodyPr>
          <a:lstStyle/>
          <a:p>
            <a:r>
              <a:rPr kumimoji="1" lang="zh-CN" altLang="en-US" sz="1050" dirty="0">
                <a:solidFill>
                  <a:schemeClr val="bg1">
                    <a:lumMod val="50000"/>
                  </a:schemeClr>
                </a:solidFill>
              </a:rPr>
              <a:t>依赖于寻找</a:t>
            </a:r>
            <a:r>
              <a:rPr kumimoji="1" lang="en-US" altLang="zh-CN" sz="1050" dirty="0">
                <a:solidFill>
                  <a:schemeClr val="bg1">
                    <a:lumMod val="50000"/>
                  </a:schemeClr>
                </a:solidFill>
              </a:rPr>
              <a:t>hash</a:t>
            </a:r>
            <a:r>
              <a:rPr kumimoji="1" lang="zh-CN" altLang="en-US" sz="1050" dirty="0">
                <a:solidFill>
                  <a:schemeClr val="bg1">
                    <a:lumMod val="50000"/>
                  </a:schemeClr>
                </a:solidFill>
              </a:rPr>
              <a:t>碰撞的困难性</a:t>
            </a:r>
          </a:p>
        </p:txBody>
      </p:sp>
      <p:sp>
        <p:nvSpPr>
          <p:cNvPr id="69" name="文本框 68">
            <a:extLst>
              <a:ext uri="{FF2B5EF4-FFF2-40B4-BE49-F238E27FC236}">
                <a16:creationId xmlns:a16="http://schemas.microsoft.com/office/drawing/2014/main" id="{28E56EA7-32B6-E747-96CC-43E33F39E742}"/>
              </a:ext>
            </a:extLst>
          </p:cNvPr>
          <p:cNvSpPr txBox="1"/>
          <p:nvPr/>
        </p:nvSpPr>
        <p:spPr>
          <a:xfrm>
            <a:off x="1655238" y="5651815"/>
            <a:ext cx="1519139" cy="415498"/>
          </a:xfrm>
          <a:prstGeom prst="rect">
            <a:avLst/>
          </a:prstGeom>
          <a:noFill/>
        </p:spPr>
        <p:txBody>
          <a:bodyPr wrap="square" rtlCol="0">
            <a:spAutoFit/>
          </a:bodyPr>
          <a:lstStyle/>
          <a:p>
            <a:r>
              <a:rPr kumimoji="1" lang="zh-CN" altLang="en-US" sz="1050" dirty="0">
                <a:solidFill>
                  <a:schemeClr val="bg1">
                    <a:lumMod val="50000"/>
                  </a:schemeClr>
                </a:solidFill>
              </a:rPr>
              <a:t>依赖于求解非线性方程组的困难性</a:t>
            </a:r>
          </a:p>
        </p:txBody>
      </p:sp>
      <p:sp>
        <p:nvSpPr>
          <p:cNvPr id="24" name="文本框 23">
            <a:extLst>
              <a:ext uri="{FF2B5EF4-FFF2-40B4-BE49-F238E27FC236}">
                <a16:creationId xmlns:a16="http://schemas.microsoft.com/office/drawing/2014/main" id="{490768F5-C6C2-2C4C-8AA4-7CD7756C05C4}"/>
              </a:ext>
            </a:extLst>
          </p:cNvPr>
          <p:cNvSpPr txBox="1"/>
          <p:nvPr/>
        </p:nvSpPr>
        <p:spPr>
          <a:xfrm>
            <a:off x="8352445" y="5897536"/>
            <a:ext cx="1983356" cy="253916"/>
          </a:xfrm>
          <a:prstGeom prst="rect">
            <a:avLst/>
          </a:prstGeom>
          <a:noFill/>
        </p:spPr>
        <p:txBody>
          <a:bodyPr wrap="square" rtlCol="0">
            <a:spAutoFit/>
          </a:bodyPr>
          <a:lstStyle/>
          <a:p>
            <a:r>
              <a:rPr kumimoji="1" lang="zh-CN" altLang="en-US" sz="1050" dirty="0">
                <a:solidFill>
                  <a:schemeClr val="bg1">
                    <a:lumMod val="50000"/>
                  </a:schemeClr>
                </a:solidFill>
              </a:rPr>
              <a:t>依赖于求解格中问题的困难性</a:t>
            </a:r>
          </a:p>
        </p:txBody>
      </p:sp>
      <p:sp>
        <p:nvSpPr>
          <p:cNvPr id="26" name="文本框 25">
            <a:extLst>
              <a:ext uri="{FF2B5EF4-FFF2-40B4-BE49-F238E27FC236}">
                <a16:creationId xmlns:a16="http://schemas.microsoft.com/office/drawing/2014/main" id="{1EA97B1F-3DAB-534D-9924-8AB86093355C}"/>
              </a:ext>
            </a:extLst>
          </p:cNvPr>
          <p:cNvSpPr txBox="1"/>
          <p:nvPr/>
        </p:nvSpPr>
        <p:spPr>
          <a:xfrm>
            <a:off x="8352445" y="3305298"/>
            <a:ext cx="1849793" cy="738664"/>
          </a:xfrm>
          <a:prstGeom prst="rect">
            <a:avLst/>
          </a:prstGeom>
          <a:noFill/>
        </p:spPr>
        <p:txBody>
          <a:bodyPr wrap="square" rtlCol="0">
            <a:spAutoFit/>
          </a:bodyPr>
          <a:lstStyle/>
          <a:p>
            <a:r>
              <a:rPr lang="zh-CN" altLang="en-US" sz="1050" dirty="0">
                <a:solidFill>
                  <a:schemeClr val="bg1">
                    <a:lumMod val="50000"/>
                  </a:schemeClr>
                </a:solidFill>
              </a:rPr>
              <a:t>使用错误纠正码对加入的随机性错误进行纠正和计算，量子计算机对此没有很好的办法</a:t>
            </a:r>
            <a:endParaRPr kumimoji="1" lang="zh-CN" altLang="en-US" sz="1050" dirty="0">
              <a:solidFill>
                <a:schemeClr val="bg1">
                  <a:lumMod val="50000"/>
                </a:schemeClr>
              </a:solidFill>
            </a:endParaRPr>
          </a:p>
        </p:txBody>
      </p:sp>
      <p:sp>
        <p:nvSpPr>
          <p:cNvPr id="27" name="文本框 26">
            <a:extLst>
              <a:ext uri="{FF2B5EF4-FFF2-40B4-BE49-F238E27FC236}">
                <a16:creationId xmlns:a16="http://schemas.microsoft.com/office/drawing/2014/main" id="{3E1FE9D8-48E7-BE4C-A7B4-B31B044E5C23}"/>
              </a:ext>
            </a:extLst>
          </p:cNvPr>
          <p:cNvSpPr txBox="1"/>
          <p:nvPr/>
        </p:nvSpPr>
        <p:spPr>
          <a:xfrm>
            <a:off x="10540309" y="4895751"/>
            <a:ext cx="1109510" cy="923330"/>
          </a:xfrm>
          <a:prstGeom prst="rect">
            <a:avLst/>
          </a:prstGeom>
          <a:noFill/>
        </p:spPr>
        <p:txBody>
          <a:bodyPr wrap="square" rtlCol="0">
            <a:spAutoFit/>
          </a:bodyPr>
          <a:lstStyle/>
          <a:p>
            <a:r>
              <a:rPr kumimoji="1" lang="zh-CN" altLang="en-US" dirty="0"/>
              <a:t>最有希望的后量子密码术</a:t>
            </a:r>
          </a:p>
        </p:txBody>
      </p:sp>
    </p:spTree>
    <p:extLst>
      <p:ext uri="{BB962C8B-B14F-4D97-AF65-F5344CB8AC3E}">
        <p14:creationId xmlns:p14="http://schemas.microsoft.com/office/powerpoint/2010/main" val="2993627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3" name="菱形 2"/>
          <p:cNvSpPr/>
          <p:nvPr/>
        </p:nvSpPr>
        <p:spPr>
          <a:xfrm>
            <a:off x="3379561" y="1279752"/>
            <a:ext cx="4298496" cy="429849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069512" y="2321004"/>
            <a:ext cx="1057092"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3</a:t>
            </a:r>
            <a:endParaRPr lang="zh-CN" altLang="en-US" sz="13800" dirty="0">
              <a:solidFill>
                <a:schemeClr val="accent1"/>
              </a:solidFill>
              <a:latin typeface="Agency FB" panose="020B0503020202020204" pitchFamily="34" charset="0"/>
            </a:endParaRPr>
          </a:p>
        </p:txBody>
      </p:sp>
      <p:sp>
        <p:nvSpPr>
          <p:cNvPr id="11" name="文本框 10"/>
          <p:cNvSpPr txBox="1"/>
          <p:nvPr/>
        </p:nvSpPr>
        <p:spPr>
          <a:xfrm>
            <a:off x="3675491" y="3014488"/>
            <a:ext cx="3904343" cy="954107"/>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dirty="0"/>
              <a:t>WOTS——</a:t>
            </a:r>
            <a:r>
              <a:rPr lang="zh-CN" altLang="en-US" dirty="0"/>
              <a:t>基于</a:t>
            </a:r>
            <a:r>
              <a:rPr lang="en-US" altLang="zh-CN" dirty="0"/>
              <a:t>hash</a:t>
            </a:r>
            <a:r>
              <a:rPr lang="zh-CN" altLang="en-US" dirty="0"/>
              <a:t>的后量子密码签名方案</a:t>
            </a:r>
            <a:endParaRPr lang="en-US" altLang="zh-CN" dirty="0"/>
          </a:p>
        </p:txBody>
      </p:sp>
      <p:sp>
        <p:nvSpPr>
          <p:cNvPr id="13" name="文本框 12"/>
          <p:cNvSpPr txBox="1"/>
          <p:nvPr/>
        </p:nvSpPr>
        <p:spPr>
          <a:xfrm>
            <a:off x="2004878" y="3291487"/>
            <a:ext cx="1215388" cy="400110"/>
          </a:xfrm>
          <a:prstGeom prst="rect">
            <a:avLst/>
          </a:prstGeom>
          <a:solidFill>
            <a:srgbClr val="FCFCFC"/>
          </a:solidFill>
        </p:spPr>
        <p:txBody>
          <a:bodyPr wrap="square" rtlCol="0">
            <a:spAutoFit/>
            <a:scene3d>
              <a:camera prst="orthographicFront"/>
              <a:lightRig rig="threePt" dir="t"/>
            </a:scene3d>
            <a:sp3d contourW="12700"/>
          </a:bodyPr>
          <a:lstStyle/>
          <a:p>
            <a:pPr algn="ctr"/>
            <a:r>
              <a:rPr lang="en-US" altLang="zh-CN" sz="2000" b="1" dirty="0">
                <a:solidFill>
                  <a:schemeClr val="accent3"/>
                </a:solidFill>
                <a:latin typeface="Century Gothic" panose="020B0502020202020204" pitchFamily="34" charset="0"/>
              </a:rPr>
              <a:t>PART 03</a:t>
            </a:r>
            <a:endParaRPr lang="zh-CN" altLang="en-US" sz="2000" b="1" dirty="0">
              <a:solidFill>
                <a:schemeClr val="accent3"/>
              </a:solidFill>
              <a:latin typeface="Century Gothic" panose="020B0502020202020204" pitchFamily="34"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7" name="图片 16"/>
          <p:cNvPicPr>
            <a:picLocks noChangeAspect="1"/>
          </p:cNvPicPr>
          <p:nvPr/>
        </p:nvPicPr>
        <p:blipFill rotWithShape="1">
          <a:blip r:embed="rId4" cstate="print">
            <a:extLst>
              <a:ext uri="{28A0092B-C50C-407E-A947-70E740481C1C}">
                <a14:useLocalDpi xmlns:a14="http://schemas.microsoft.com/office/drawing/2010/main" val="0"/>
              </a:ext>
            </a:extLst>
          </a:blip>
          <a:srcRect b="49352"/>
          <a:stretch/>
        </p:blipFill>
        <p:spPr>
          <a:xfrm>
            <a:off x="9907769" y="4143719"/>
            <a:ext cx="2271731" cy="2714281"/>
          </a:xfrm>
          <a:prstGeom prst="rect">
            <a:avLst/>
          </a:prstGeom>
        </p:spPr>
      </p:pic>
    </p:spTree>
    <p:extLst>
      <p:ext uri="{BB962C8B-B14F-4D97-AF65-F5344CB8AC3E}">
        <p14:creationId xmlns:p14="http://schemas.microsoft.com/office/powerpoint/2010/main" val="2580596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789E2C8E-FFC3-6644-8C3F-665B82AF1198}"/>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A8D53A10-3F57-9E4C-98E7-38E489447F0D}"/>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CE5BE111-B697-5D48-94B4-15F425EC39DD}"/>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9619E2FE-159D-D640-9F2C-27DA1BDE8494}"/>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93854735-6BC4-3C4C-B425-688300F90565}"/>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2F87A5B5-9784-F04B-B3CB-794AD6AFFD9A}"/>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10CE7DEE-E822-5E44-9215-43CEF7AF8FD6}"/>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608450F5-FE88-A84E-BE99-EC9C173F2780}"/>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96D200CE-2425-EF4B-9473-2557643AA45C}"/>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 name="矩形 10">
            <a:extLst>
              <a:ext uri="{FF2B5EF4-FFF2-40B4-BE49-F238E27FC236}">
                <a16:creationId xmlns:a16="http://schemas.microsoft.com/office/drawing/2014/main" id="{96D530F6-8D80-0846-A411-299F10888921}"/>
              </a:ext>
            </a:extLst>
          </p:cNvPr>
          <p:cNvSpPr/>
          <p:nvPr/>
        </p:nvSpPr>
        <p:spPr>
          <a:xfrm>
            <a:off x="785248" y="1481469"/>
            <a:ext cx="10787624" cy="923330"/>
          </a:xfrm>
          <a:prstGeom prst="rect">
            <a:avLst/>
          </a:prstGeom>
        </p:spPr>
        <p:txBody>
          <a:bodyPr wrap="square">
            <a:spAutoFit/>
          </a:bodyPr>
          <a:lstStyle/>
          <a:p>
            <a:r>
              <a:rPr lang="zh-CN" altLang="en-US" dirty="0">
                <a:solidFill>
                  <a:srgbClr val="333333"/>
                </a:solidFill>
                <a:latin typeface="Microsoft YaHei" panose="020B0503020204020204" pitchFamily="34" charset="-122"/>
                <a:ea typeface="Microsoft YaHei" panose="020B0503020204020204" pitchFamily="34" charset="-122"/>
              </a:rPr>
              <a:t>这是一种</a:t>
            </a:r>
            <a:r>
              <a:rPr lang="en" altLang="zh-CN" dirty="0">
                <a:solidFill>
                  <a:srgbClr val="333333"/>
                </a:solidFill>
                <a:latin typeface="Microsoft YaHei" panose="020B0503020204020204" pitchFamily="34" charset="-122"/>
                <a:ea typeface="Microsoft YaHei" panose="020B0503020204020204" pitchFamily="34" charset="-122"/>
              </a:rPr>
              <a:t>hash</a:t>
            </a:r>
            <a:r>
              <a:rPr lang="zh-CN" altLang="en-US" dirty="0">
                <a:solidFill>
                  <a:srgbClr val="333333"/>
                </a:solidFill>
                <a:latin typeface="Microsoft YaHei" panose="020B0503020204020204" pitchFamily="34" charset="-122"/>
                <a:ea typeface="Microsoft YaHei" panose="020B0503020204020204" pitchFamily="34" charset="-122"/>
              </a:rPr>
              <a:t>签名方案，虽然几十年前就已经提出来了，不过一直没什么人用，因为生成的签名实在太长了，而且也看不到什么明显的优点，不过近几年因为量子密码的研究以及区块链技术倒是捞了这类签名一把，因为这种基于</a:t>
            </a:r>
            <a:r>
              <a:rPr lang="en" altLang="zh-CN" dirty="0">
                <a:solidFill>
                  <a:srgbClr val="333333"/>
                </a:solidFill>
                <a:latin typeface="Microsoft YaHei" panose="020B0503020204020204" pitchFamily="34" charset="-122"/>
                <a:ea typeface="Microsoft YaHei" panose="020B0503020204020204" pitchFamily="34" charset="-122"/>
              </a:rPr>
              <a:t>hash</a:t>
            </a:r>
            <a:r>
              <a:rPr lang="zh-CN" altLang="en-US" dirty="0">
                <a:solidFill>
                  <a:srgbClr val="333333"/>
                </a:solidFill>
                <a:latin typeface="Microsoft YaHei" panose="020B0503020204020204" pitchFamily="34" charset="-122"/>
                <a:ea typeface="Microsoft YaHei" panose="020B0503020204020204" pitchFamily="34" charset="-122"/>
              </a:rPr>
              <a:t>的签名算法被认为是可以抵抗量子计算的</a:t>
            </a:r>
            <a:endParaRPr lang="zh-CN" altLang="en-US" dirty="0"/>
          </a:p>
        </p:txBody>
      </p:sp>
      <p:sp>
        <p:nvSpPr>
          <p:cNvPr id="12" name="文本框 11">
            <a:extLst>
              <a:ext uri="{FF2B5EF4-FFF2-40B4-BE49-F238E27FC236}">
                <a16:creationId xmlns:a16="http://schemas.microsoft.com/office/drawing/2014/main" id="{B3933210-E9ED-8548-B710-28824E6D3959}"/>
              </a:ext>
            </a:extLst>
          </p:cNvPr>
          <p:cNvSpPr txBox="1"/>
          <p:nvPr/>
        </p:nvSpPr>
        <p:spPr>
          <a:xfrm>
            <a:off x="819678" y="2954460"/>
            <a:ext cx="5506160" cy="369332"/>
          </a:xfrm>
          <a:prstGeom prst="rect">
            <a:avLst/>
          </a:prstGeom>
          <a:noFill/>
        </p:spPr>
        <p:txBody>
          <a:bodyPr wrap="square" rtlCol="0">
            <a:spAutoFit/>
          </a:bodyPr>
          <a:lstStyle/>
          <a:p>
            <a:r>
              <a:rPr kumimoji="1" lang="en-US" altLang="zh-CN" dirty="0"/>
              <a:t>IOTA——</a:t>
            </a:r>
            <a:r>
              <a:rPr kumimoji="1" lang="zh-CN" altLang="en-US" dirty="0"/>
              <a:t>瞄准了物联网市场的区块链项目</a:t>
            </a:r>
          </a:p>
        </p:txBody>
      </p:sp>
      <p:pic>
        <p:nvPicPr>
          <p:cNvPr id="13" name="图片 12">
            <a:extLst>
              <a:ext uri="{FF2B5EF4-FFF2-40B4-BE49-F238E27FC236}">
                <a16:creationId xmlns:a16="http://schemas.microsoft.com/office/drawing/2014/main" id="{1DE3E0EA-0CF7-AE4D-A01D-D372409784AB}"/>
              </a:ext>
            </a:extLst>
          </p:cNvPr>
          <p:cNvPicPr>
            <a:picLocks noChangeAspect="1"/>
          </p:cNvPicPr>
          <p:nvPr/>
        </p:nvPicPr>
        <p:blipFill>
          <a:blip r:embed="rId3"/>
          <a:stretch>
            <a:fillRect/>
          </a:stretch>
        </p:blipFill>
        <p:spPr>
          <a:xfrm>
            <a:off x="1278928" y="3402460"/>
            <a:ext cx="8324901" cy="3063326"/>
          </a:xfrm>
          <a:prstGeom prst="rect">
            <a:avLst/>
          </a:prstGeom>
        </p:spPr>
      </p:pic>
    </p:spTree>
    <p:extLst>
      <p:ext uri="{BB962C8B-B14F-4D97-AF65-F5344CB8AC3E}">
        <p14:creationId xmlns:p14="http://schemas.microsoft.com/office/powerpoint/2010/main" val="23116047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5081D3F-733D-BF41-A7FC-F86C1B89E0D1}"/>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9F53B2A2-8B8F-C04F-AF71-3F75FA503556}"/>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94C6ADCA-462F-DE4C-AD44-10FBDCE96C32}"/>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DF71F9D9-E5B5-A24C-BE50-A2555C2879F0}"/>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58DEA794-FF3A-944B-BE33-C3D22A32262F}"/>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FA2639AE-2CCE-A44E-AF33-FDEE90223D1C}"/>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FD76A6A5-0321-DD40-89EF-16781CE9F4E5}"/>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F36300CF-4275-CE4A-82F1-448CD28BA089}"/>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015CD044-B0AC-0846-AC7B-AD769DC00416}"/>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11" name="图片 10">
            <a:extLst>
              <a:ext uri="{FF2B5EF4-FFF2-40B4-BE49-F238E27FC236}">
                <a16:creationId xmlns:a16="http://schemas.microsoft.com/office/drawing/2014/main" id="{17D4D836-1184-6540-8F01-EFC241DADAE0}"/>
              </a:ext>
            </a:extLst>
          </p:cNvPr>
          <p:cNvPicPr>
            <a:picLocks noChangeAspect="1"/>
          </p:cNvPicPr>
          <p:nvPr/>
        </p:nvPicPr>
        <p:blipFill>
          <a:blip r:embed="rId3"/>
          <a:stretch>
            <a:fillRect/>
          </a:stretch>
        </p:blipFill>
        <p:spPr>
          <a:xfrm>
            <a:off x="2609629" y="1183303"/>
            <a:ext cx="6273170" cy="4905214"/>
          </a:xfrm>
          <a:prstGeom prst="rect">
            <a:avLst/>
          </a:prstGeom>
        </p:spPr>
      </p:pic>
    </p:spTree>
    <p:extLst>
      <p:ext uri="{BB962C8B-B14F-4D97-AF65-F5344CB8AC3E}">
        <p14:creationId xmlns:p14="http://schemas.microsoft.com/office/powerpoint/2010/main" val="1998312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5081D3F-733D-BF41-A7FC-F86C1B89E0D1}"/>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9F53B2A2-8B8F-C04F-AF71-3F75FA503556}"/>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94C6ADCA-462F-DE4C-AD44-10FBDCE96C32}"/>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DF71F9D9-E5B5-A24C-BE50-A2555C2879F0}"/>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58DEA794-FF3A-944B-BE33-C3D22A32262F}"/>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FA2639AE-2CCE-A44E-AF33-FDEE90223D1C}"/>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FD76A6A5-0321-DD40-89EF-16781CE9F4E5}"/>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F36300CF-4275-CE4A-82F1-448CD28BA089}"/>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015CD044-B0AC-0846-AC7B-AD769DC00416}"/>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2" name="文本框 11">
            <a:extLst>
              <a:ext uri="{FF2B5EF4-FFF2-40B4-BE49-F238E27FC236}">
                <a16:creationId xmlns:a16="http://schemas.microsoft.com/office/drawing/2014/main" id="{5013E5D1-3971-E345-B1F6-A28CACCDB895}"/>
              </a:ext>
            </a:extLst>
          </p:cNvPr>
          <p:cNvSpPr txBox="1"/>
          <p:nvPr/>
        </p:nvSpPr>
        <p:spPr>
          <a:xfrm>
            <a:off x="3066215" y="2871432"/>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sz="4400" dirty="0"/>
              <a:t>OTS</a:t>
            </a:r>
            <a:endParaRPr lang="zh-CN" altLang="en-US" sz="4400" dirty="0"/>
          </a:p>
        </p:txBody>
      </p:sp>
    </p:spTree>
    <p:extLst>
      <p:ext uri="{BB962C8B-B14F-4D97-AF65-F5344CB8AC3E}">
        <p14:creationId xmlns:p14="http://schemas.microsoft.com/office/powerpoint/2010/main" val="1326635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3379561" y="1279752"/>
            <a:ext cx="4298496" cy="429849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069512" y="2321004"/>
            <a:ext cx="1057092"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1</a:t>
            </a:r>
            <a:endParaRPr lang="zh-CN" altLang="en-US" sz="13800" dirty="0">
              <a:solidFill>
                <a:schemeClr val="accent1"/>
              </a:solidFill>
              <a:latin typeface="Agency FB" panose="020B0503020202020204" pitchFamily="34" charset="0"/>
            </a:endParaRPr>
          </a:p>
        </p:txBody>
      </p:sp>
      <p:sp>
        <p:nvSpPr>
          <p:cNvPr id="11" name="文本框 10"/>
          <p:cNvSpPr txBox="1"/>
          <p:nvPr/>
        </p:nvSpPr>
        <p:spPr>
          <a:xfrm>
            <a:off x="3576637" y="3167389"/>
            <a:ext cx="3904343" cy="523220"/>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dirty="0"/>
              <a:t>量子密码</a:t>
            </a:r>
          </a:p>
        </p:txBody>
      </p:sp>
      <p:sp>
        <p:nvSpPr>
          <p:cNvPr id="13" name="文本框 12"/>
          <p:cNvSpPr txBox="1"/>
          <p:nvPr/>
        </p:nvSpPr>
        <p:spPr>
          <a:xfrm>
            <a:off x="2004878" y="3291487"/>
            <a:ext cx="1215388" cy="400110"/>
          </a:xfrm>
          <a:prstGeom prst="rect">
            <a:avLst/>
          </a:prstGeom>
          <a:solidFill>
            <a:srgbClr val="FCFCFC"/>
          </a:solidFill>
        </p:spPr>
        <p:txBody>
          <a:bodyPr wrap="square" rtlCol="0">
            <a:spAutoFit/>
            <a:scene3d>
              <a:camera prst="orthographicFront"/>
              <a:lightRig rig="threePt" dir="t"/>
            </a:scene3d>
            <a:sp3d contourW="12700"/>
          </a:bodyPr>
          <a:lstStyle/>
          <a:p>
            <a:pPr algn="ctr"/>
            <a:r>
              <a:rPr lang="en-US" altLang="zh-CN" sz="2000" b="1" dirty="0">
                <a:solidFill>
                  <a:schemeClr val="accent3"/>
                </a:solidFill>
                <a:latin typeface="Century Gothic" panose="020B0502020202020204" pitchFamily="34" charset="0"/>
              </a:rPr>
              <a:t>PART 01</a:t>
            </a:r>
            <a:endParaRPr lang="zh-CN" altLang="en-US" sz="2000" b="1" dirty="0">
              <a:solidFill>
                <a:schemeClr val="accent3"/>
              </a:solidFill>
              <a:latin typeface="Century Gothic" panose="020B0502020202020204" pitchFamily="34"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7" name="图片 16"/>
          <p:cNvPicPr>
            <a:picLocks noChangeAspect="1"/>
          </p:cNvPicPr>
          <p:nvPr/>
        </p:nvPicPr>
        <p:blipFill rotWithShape="1">
          <a:blip r:embed="rId4" cstate="print">
            <a:extLst>
              <a:ext uri="{28A0092B-C50C-407E-A947-70E740481C1C}">
                <a14:useLocalDpi xmlns:a14="http://schemas.microsoft.com/office/drawing/2010/main" val="0"/>
              </a:ext>
            </a:extLst>
          </a:blip>
          <a:srcRect b="49352"/>
          <a:stretch/>
        </p:blipFill>
        <p:spPr>
          <a:xfrm>
            <a:off x="9907769" y="4143719"/>
            <a:ext cx="2271731" cy="2714281"/>
          </a:xfrm>
          <a:prstGeom prst="rect">
            <a:avLst/>
          </a:prstGeom>
        </p:spPr>
      </p:pic>
    </p:spTree>
    <p:extLst>
      <p:ext uri="{BB962C8B-B14F-4D97-AF65-F5344CB8AC3E}">
        <p14:creationId xmlns:p14="http://schemas.microsoft.com/office/powerpoint/2010/main" val="27418436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5081D3F-733D-BF41-A7FC-F86C1B89E0D1}"/>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9F53B2A2-8B8F-C04F-AF71-3F75FA503556}"/>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94C6ADCA-462F-DE4C-AD44-10FBDCE96C32}"/>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DF71F9D9-E5B5-A24C-BE50-A2555C2879F0}"/>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58DEA794-FF3A-944B-BE33-C3D22A32262F}"/>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FA2639AE-2CCE-A44E-AF33-FDEE90223D1C}"/>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FD76A6A5-0321-DD40-89EF-16781CE9F4E5}"/>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F36300CF-4275-CE4A-82F1-448CD28BA089}"/>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015CD044-B0AC-0846-AC7B-AD769DC00416}"/>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 name="文本框 10">
            <a:extLst>
              <a:ext uri="{FF2B5EF4-FFF2-40B4-BE49-F238E27FC236}">
                <a16:creationId xmlns:a16="http://schemas.microsoft.com/office/drawing/2014/main" id="{FF25AD4C-7063-3249-A37C-9AD40A6AF63F}"/>
              </a:ext>
            </a:extLst>
          </p:cNvPr>
          <p:cNvSpPr txBox="1"/>
          <p:nvPr/>
        </p:nvSpPr>
        <p:spPr>
          <a:xfrm>
            <a:off x="2517365" y="2871432"/>
            <a:ext cx="7157269"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sz="4400" dirty="0"/>
              <a:t>IOTA</a:t>
            </a:r>
            <a:r>
              <a:rPr lang="zh-CN" altLang="en-US" sz="4400" dirty="0"/>
              <a:t>的私钥与地址（公钥）</a:t>
            </a:r>
          </a:p>
        </p:txBody>
      </p:sp>
    </p:spTree>
    <p:extLst>
      <p:ext uri="{BB962C8B-B14F-4D97-AF65-F5344CB8AC3E}">
        <p14:creationId xmlns:p14="http://schemas.microsoft.com/office/powerpoint/2010/main" val="33963181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5081D3F-733D-BF41-A7FC-F86C1B89E0D1}"/>
              </a:ext>
            </a:extLst>
          </p:cNvPr>
          <p:cNvGrpSpPr/>
          <p:nvPr/>
        </p:nvGrpSpPr>
        <p:grpSpPr>
          <a:xfrm>
            <a:off x="387125" y="299356"/>
            <a:ext cx="12126303" cy="6596744"/>
            <a:chOff x="387125" y="299356"/>
            <a:chExt cx="12126303" cy="6596744"/>
          </a:xfrm>
        </p:grpSpPr>
        <p:grpSp>
          <p:nvGrpSpPr>
            <p:cNvPr id="3" name="组合 2">
              <a:extLst>
                <a:ext uri="{FF2B5EF4-FFF2-40B4-BE49-F238E27FC236}">
                  <a16:creationId xmlns:a16="http://schemas.microsoft.com/office/drawing/2014/main" id="{9F53B2A2-8B8F-C04F-AF71-3F75FA503556}"/>
                </a:ext>
              </a:extLst>
            </p:cNvPr>
            <p:cNvGrpSpPr/>
            <p:nvPr/>
          </p:nvGrpSpPr>
          <p:grpSpPr>
            <a:xfrm>
              <a:off x="387125" y="299356"/>
              <a:ext cx="1316500" cy="883947"/>
              <a:chOff x="1276124" y="1279752"/>
              <a:chExt cx="6401933" cy="4298496"/>
            </a:xfrm>
          </p:grpSpPr>
          <p:sp>
            <p:nvSpPr>
              <p:cNvPr id="9" name="菱形 8">
                <a:extLst>
                  <a:ext uri="{FF2B5EF4-FFF2-40B4-BE49-F238E27FC236}">
                    <a16:creationId xmlns:a16="http://schemas.microsoft.com/office/drawing/2014/main" id="{94C6ADCA-462F-DE4C-AD44-10FBDCE96C32}"/>
                  </a:ext>
                </a:extLst>
              </p:cNvPr>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a:extLst>
                  <a:ext uri="{FF2B5EF4-FFF2-40B4-BE49-F238E27FC236}">
                    <a16:creationId xmlns:a16="http://schemas.microsoft.com/office/drawing/2014/main" id="{DF71F9D9-E5B5-A24C-BE50-A2555C2879F0}"/>
                  </a:ext>
                </a:extLst>
              </p:cNvPr>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58DEA794-FF3A-944B-BE33-C3D22A32262F}"/>
                </a:ext>
              </a:extLst>
            </p:cNvPr>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5" name="文本框 4">
              <a:extLst>
                <a:ext uri="{FF2B5EF4-FFF2-40B4-BE49-F238E27FC236}">
                  <a16:creationId xmlns:a16="http://schemas.microsoft.com/office/drawing/2014/main" id="{FA2639AE-2CCE-A44E-AF33-FDEE90223D1C}"/>
                </a:ext>
              </a:extLst>
            </p:cNvPr>
            <p:cNvSpPr txBox="1"/>
            <p:nvPr/>
          </p:nvSpPr>
          <p:spPr>
            <a:xfrm>
              <a:off x="1862745" y="459176"/>
              <a:ext cx="7157269" cy="523220"/>
            </a:xfrm>
            <a:prstGeom prst="rect">
              <a:avLst/>
            </a:prstGeom>
            <a:noFill/>
          </p:spPr>
          <p:txBody>
            <a:bodyPr wrap="square" rtlCol="0">
              <a:spAutoFit/>
              <a:scene3d>
                <a:camera prst="orthographicFront"/>
                <a:lightRig rig="threePt" dir="t"/>
              </a:scene3d>
              <a:sp3d contourW="12700"/>
            </a:bodyPr>
            <a:lstStyle/>
            <a:p>
              <a:r>
                <a:rPr lang="en-US" altLang="zh-CN" sz="2800" b="1" dirty="0">
                  <a:solidFill>
                    <a:schemeClr val="tx1">
                      <a:lumMod val="75000"/>
                      <a:lumOff val="25000"/>
                    </a:schemeClr>
                  </a:solidFill>
                  <a:latin typeface="Century Gothic" panose="020B0502020202020204" pitchFamily="34" charset="0"/>
                </a:rPr>
                <a:t>WOTS——</a:t>
              </a:r>
              <a:r>
                <a:rPr lang="zh-CN" altLang="en-US" sz="2800" b="1" dirty="0">
                  <a:solidFill>
                    <a:schemeClr val="tx1">
                      <a:lumMod val="75000"/>
                      <a:lumOff val="25000"/>
                    </a:schemeClr>
                  </a:solidFill>
                  <a:latin typeface="Century Gothic" panose="020B0502020202020204" pitchFamily="34" charset="0"/>
                </a:rPr>
                <a:t>基于</a:t>
              </a:r>
              <a:r>
                <a:rPr lang="en-US" altLang="zh-CN" sz="2800" b="1" dirty="0">
                  <a:solidFill>
                    <a:schemeClr val="tx1">
                      <a:lumMod val="75000"/>
                      <a:lumOff val="25000"/>
                    </a:schemeClr>
                  </a:solidFill>
                  <a:latin typeface="Century Gothic" panose="020B0502020202020204" pitchFamily="34" charset="0"/>
                </a:rPr>
                <a:t>hash</a:t>
              </a:r>
              <a:r>
                <a:rPr lang="zh-CN" altLang="en-US" sz="2800" b="1" dirty="0">
                  <a:solidFill>
                    <a:schemeClr val="tx1">
                      <a:lumMod val="75000"/>
                      <a:lumOff val="25000"/>
                    </a:schemeClr>
                  </a:solidFill>
                  <a:latin typeface="Century Gothic" panose="020B0502020202020204" pitchFamily="34" charset="0"/>
                </a:rPr>
                <a:t>的后量子密码签名方案</a:t>
              </a:r>
            </a:p>
          </p:txBody>
        </p:sp>
        <p:grpSp>
          <p:nvGrpSpPr>
            <p:cNvPr id="6" name="组合 5">
              <a:extLst>
                <a:ext uri="{FF2B5EF4-FFF2-40B4-BE49-F238E27FC236}">
                  <a16:creationId xmlns:a16="http://schemas.microsoft.com/office/drawing/2014/main" id="{FD76A6A5-0321-DD40-89EF-16781CE9F4E5}"/>
                </a:ext>
              </a:extLst>
            </p:cNvPr>
            <p:cNvGrpSpPr/>
            <p:nvPr/>
          </p:nvGrpSpPr>
          <p:grpSpPr>
            <a:xfrm>
              <a:off x="11572872" y="6254988"/>
              <a:ext cx="940556" cy="641112"/>
              <a:chOff x="11395287" y="6034159"/>
              <a:chExt cx="1208633" cy="823841"/>
            </a:xfrm>
          </p:grpSpPr>
          <p:sp>
            <p:nvSpPr>
              <p:cNvPr id="7" name="菱形 6">
                <a:extLst>
                  <a:ext uri="{FF2B5EF4-FFF2-40B4-BE49-F238E27FC236}">
                    <a16:creationId xmlns:a16="http://schemas.microsoft.com/office/drawing/2014/main" id="{F36300CF-4275-CE4A-82F1-448CD28BA089}"/>
                  </a:ext>
                </a:extLst>
              </p:cNvPr>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a:extLst>
                  <a:ext uri="{FF2B5EF4-FFF2-40B4-BE49-F238E27FC236}">
                    <a16:creationId xmlns:a16="http://schemas.microsoft.com/office/drawing/2014/main" id="{015CD044-B0AC-0846-AC7B-AD769DC00416}"/>
                  </a:ext>
                </a:extLst>
              </p:cNvPr>
              <p:cNvSpPr/>
              <p:nvPr/>
            </p:nvSpPr>
            <p:spPr>
              <a:xfrm>
                <a:off x="11395287" y="6157367"/>
                <a:ext cx="577426" cy="577426"/>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 name="文本框 10">
            <a:extLst>
              <a:ext uri="{FF2B5EF4-FFF2-40B4-BE49-F238E27FC236}">
                <a16:creationId xmlns:a16="http://schemas.microsoft.com/office/drawing/2014/main" id="{699EC434-F350-9A40-B511-C61E41D87DD0}"/>
              </a:ext>
            </a:extLst>
          </p:cNvPr>
          <p:cNvSpPr txBox="1"/>
          <p:nvPr/>
        </p:nvSpPr>
        <p:spPr>
          <a:xfrm>
            <a:off x="2517365" y="2871432"/>
            <a:ext cx="7157269"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sz="4400" dirty="0"/>
              <a:t>IOTA</a:t>
            </a:r>
            <a:r>
              <a:rPr lang="zh-CN" altLang="en-US" sz="4400" dirty="0"/>
              <a:t>的</a:t>
            </a:r>
            <a:r>
              <a:rPr lang="en-US" altLang="zh-CN" sz="4400" dirty="0"/>
              <a:t>WOTS</a:t>
            </a:r>
            <a:r>
              <a:rPr lang="zh-CN" altLang="en-US" sz="4400" dirty="0"/>
              <a:t>签名方案</a:t>
            </a:r>
          </a:p>
        </p:txBody>
      </p:sp>
    </p:spTree>
    <p:extLst>
      <p:ext uri="{BB962C8B-B14F-4D97-AF65-F5344CB8AC3E}">
        <p14:creationId xmlns:p14="http://schemas.microsoft.com/office/powerpoint/2010/main" val="3505344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1936709" y="663195"/>
            <a:ext cx="3744766" cy="4660752"/>
          </a:xfrm>
          <a:custGeom>
            <a:avLst/>
            <a:gdLst>
              <a:gd name="connsiteX0" fmla="*/ 4143589 w 4175818"/>
              <a:gd name="connsiteY0" fmla="*/ 1926265 h 4660752"/>
              <a:gd name="connsiteX1" fmla="*/ 4159704 w 4175818"/>
              <a:gd name="connsiteY1" fmla="*/ 1910151 h 4660752"/>
              <a:gd name="connsiteX2" fmla="*/ 4175818 w 4175818"/>
              <a:gd name="connsiteY2" fmla="*/ 1926265 h 4660752"/>
              <a:gd name="connsiteX3" fmla="*/ 0 w 4175818"/>
              <a:gd name="connsiteY3" fmla="*/ 969868 h 4660752"/>
              <a:gd name="connsiteX4" fmla="*/ 2734487 w 4175818"/>
              <a:gd name="connsiteY4" fmla="*/ 969868 h 4660752"/>
              <a:gd name="connsiteX5" fmla="*/ 2734487 w 4175818"/>
              <a:gd name="connsiteY5" fmla="*/ 0 h 4660752"/>
              <a:gd name="connsiteX6" fmla="*/ 3744766 w 4175818"/>
              <a:gd name="connsiteY6" fmla="*/ 0 h 4660752"/>
              <a:gd name="connsiteX7" fmla="*/ 2997159 w 4175818"/>
              <a:gd name="connsiteY7" fmla="*/ 747607 h 4660752"/>
              <a:gd name="connsiteX8" fmla="*/ 3847271 w 4175818"/>
              <a:gd name="connsiteY8" fmla="*/ 1597719 h 4660752"/>
              <a:gd name="connsiteX9" fmla="*/ 2621466 w 4175818"/>
              <a:gd name="connsiteY9" fmla="*/ 2823524 h 4660752"/>
              <a:gd name="connsiteX10" fmla="*/ 2933899 w 4175818"/>
              <a:gd name="connsiteY10" fmla="*/ 3135956 h 4660752"/>
              <a:gd name="connsiteX11" fmla="*/ 3690884 w 4175818"/>
              <a:gd name="connsiteY11" fmla="*/ 2378971 h 4660752"/>
              <a:gd name="connsiteX12" fmla="*/ 3690884 w 4175818"/>
              <a:gd name="connsiteY12" fmla="*/ 4660752 h 4660752"/>
              <a:gd name="connsiteX13" fmla="*/ 0 w 4175818"/>
              <a:gd name="connsiteY13" fmla="*/ 4660752 h 4660752"/>
              <a:gd name="connsiteX0" fmla="*/ 4175818 w 4175818"/>
              <a:gd name="connsiteY0" fmla="*/ 1926265 h 4660752"/>
              <a:gd name="connsiteX1" fmla="*/ 4159704 w 4175818"/>
              <a:gd name="connsiteY1" fmla="*/ 1910151 h 4660752"/>
              <a:gd name="connsiteX2" fmla="*/ 4175818 w 4175818"/>
              <a:gd name="connsiteY2" fmla="*/ 1926265 h 4660752"/>
              <a:gd name="connsiteX3" fmla="*/ 0 w 4175818"/>
              <a:gd name="connsiteY3" fmla="*/ 969868 h 4660752"/>
              <a:gd name="connsiteX4" fmla="*/ 2734487 w 4175818"/>
              <a:gd name="connsiteY4" fmla="*/ 969868 h 4660752"/>
              <a:gd name="connsiteX5" fmla="*/ 2734487 w 4175818"/>
              <a:gd name="connsiteY5" fmla="*/ 0 h 4660752"/>
              <a:gd name="connsiteX6" fmla="*/ 3744766 w 4175818"/>
              <a:gd name="connsiteY6" fmla="*/ 0 h 4660752"/>
              <a:gd name="connsiteX7" fmla="*/ 2997159 w 4175818"/>
              <a:gd name="connsiteY7" fmla="*/ 747607 h 4660752"/>
              <a:gd name="connsiteX8" fmla="*/ 3847271 w 4175818"/>
              <a:gd name="connsiteY8" fmla="*/ 1597719 h 4660752"/>
              <a:gd name="connsiteX9" fmla="*/ 2621466 w 4175818"/>
              <a:gd name="connsiteY9" fmla="*/ 2823524 h 4660752"/>
              <a:gd name="connsiteX10" fmla="*/ 2933899 w 4175818"/>
              <a:gd name="connsiteY10" fmla="*/ 3135956 h 4660752"/>
              <a:gd name="connsiteX11" fmla="*/ 3690884 w 4175818"/>
              <a:gd name="connsiteY11" fmla="*/ 2378971 h 4660752"/>
              <a:gd name="connsiteX12" fmla="*/ 3690884 w 4175818"/>
              <a:gd name="connsiteY12" fmla="*/ 4660752 h 4660752"/>
              <a:gd name="connsiteX13" fmla="*/ 0 w 4175818"/>
              <a:gd name="connsiteY13" fmla="*/ 4660752 h 4660752"/>
              <a:gd name="connsiteX14" fmla="*/ 0 w 4175818"/>
              <a:gd name="connsiteY14"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2621466 w 3847271"/>
              <a:gd name="connsiteY6" fmla="*/ 2823524 h 4660752"/>
              <a:gd name="connsiteX7" fmla="*/ 2933899 w 3847271"/>
              <a:gd name="connsiteY7" fmla="*/ 3135956 h 4660752"/>
              <a:gd name="connsiteX8" fmla="*/ 3690884 w 3847271"/>
              <a:gd name="connsiteY8" fmla="*/ 2378971 h 4660752"/>
              <a:gd name="connsiteX9" fmla="*/ 3690884 w 3847271"/>
              <a:gd name="connsiteY9" fmla="*/ 4660752 h 4660752"/>
              <a:gd name="connsiteX10" fmla="*/ 0 w 3847271"/>
              <a:gd name="connsiteY10" fmla="*/ 4660752 h 4660752"/>
              <a:gd name="connsiteX11" fmla="*/ 0 w 3847271"/>
              <a:gd name="connsiteY11"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2933899 w 3847271"/>
              <a:gd name="connsiteY6" fmla="*/ 3135956 h 4660752"/>
              <a:gd name="connsiteX7" fmla="*/ 3690884 w 3847271"/>
              <a:gd name="connsiteY7" fmla="*/ 2378971 h 4660752"/>
              <a:gd name="connsiteX8" fmla="*/ 3690884 w 3847271"/>
              <a:gd name="connsiteY8" fmla="*/ 4660752 h 4660752"/>
              <a:gd name="connsiteX9" fmla="*/ 0 w 3847271"/>
              <a:gd name="connsiteY9" fmla="*/ 4660752 h 4660752"/>
              <a:gd name="connsiteX10" fmla="*/ 0 w 3847271"/>
              <a:gd name="connsiteY10"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2997159 w 3847271"/>
              <a:gd name="connsiteY4" fmla="*/ 747607 h 4660752"/>
              <a:gd name="connsiteX5" fmla="*/ 3847271 w 3847271"/>
              <a:gd name="connsiteY5" fmla="*/ 1597719 h 4660752"/>
              <a:gd name="connsiteX6" fmla="*/ 3690884 w 3847271"/>
              <a:gd name="connsiteY6" fmla="*/ 2378971 h 4660752"/>
              <a:gd name="connsiteX7" fmla="*/ 3690884 w 3847271"/>
              <a:gd name="connsiteY7" fmla="*/ 4660752 h 4660752"/>
              <a:gd name="connsiteX8" fmla="*/ 0 w 3847271"/>
              <a:gd name="connsiteY8" fmla="*/ 4660752 h 4660752"/>
              <a:gd name="connsiteX9" fmla="*/ 0 w 3847271"/>
              <a:gd name="connsiteY9" fmla="*/ 969868 h 4660752"/>
              <a:gd name="connsiteX0" fmla="*/ 0 w 3847271"/>
              <a:gd name="connsiteY0" fmla="*/ 969868 h 4660752"/>
              <a:gd name="connsiteX1" fmla="*/ 2734487 w 3847271"/>
              <a:gd name="connsiteY1" fmla="*/ 969868 h 4660752"/>
              <a:gd name="connsiteX2" fmla="*/ 2734487 w 3847271"/>
              <a:gd name="connsiteY2" fmla="*/ 0 h 4660752"/>
              <a:gd name="connsiteX3" fmla="*/ 3744766 w 3847271"/>
              <a:gd name="connsiteY3" fmla="*/ 0 h 4660752"/>
              <a:gd name="connsiteX4" fmla="*/ 3847271 w 3847271"/>
              <a:gd name="connsiteY4" fmla="*/ 1597719 h 4660752"/>
              <a:gd name="connsiteX5" fmla="*/ 3690884 w 3847271"/>
              <a:gd name="connsiteY5" fmla="*/ 2378971 h 4660752"/>
              <a:gd name="connsiteX6" fmla="*/ 3690884 w 3847271"/>
              <a:gd name="connsiteY6" fmla="*/ 4660752 h 4660752"/>
              <a:gd name="connsiteX7" fmla="*/ 0 w 3847271"/>
              <a:gd name="connsiteY7" fmla="*/ 4660752 h 4660752"/>
              <a:gd name="connsiteX8" fmla="*/ 0 w 3847271"/>
              <a:gd name="connsiteY8" fmla="*/ 969868 h 4660752"/>
              <a:gd name="connsiteX0" fmla="*/ 3847271 w 3938711"/>
              <a:gd name="connsiteY0" fmla="*/ 1597719 h 4660752"/>
              <a:gd name="connsiteX1" fmla="*/ 3690884 w 3938711"/>
              <a:gd name="connsiteY1" fmla="*/ 2378971 h 4660752"/>
              <a:gd name="connsiteX2" fmla="*/ 3690884 w 3938711"/>
              <a:gd name="connsiteY2" fmla="*/ 4660752 h 4660752"/>
              <a:gd name="connsiteX3" fmla="*/ 0 w 3938711"/>
              <a:gd name="connsiteY3" fmla="*/ 4660752 h 4660752"/>
              <a:gd name="connsiteX4" fmla="*/ 0 w 3938711"/>
              <a:gd name="connsiteY4" fmla="*/ 969868 h 4660752"/>
              <a:gd name="connsiteX5" fmla="*/ 2734487 w 3938711"/>
              <a:gd name="connsiteY5" fmla="*/ 969868 h 4660752"/>
              <a:gd name="connsiteX6" fmla="*/ 2734487 w 3938711"/>
              <a:gd name="connsiteY6" fmla="*/ 0 h 4660752"/>
              <a:gd name="connsiteX7" fmla="*/ 3744766 w 3938711"/>
              <a:gd name="connsiteY7" fmla="*/ 0 h 4660752"/>
              <a:gd name="connsiteX8" fmla="*/ 3938711 w 3938711"/>
              <a:gd name="connsiteY8" fmla="*/ 1689159 h 4660752"/>
              <a:gd name="connsiteX0" fmla="*/ 3847271 w 3847271"/>
              <a:gd name="connsiteY0" fmla="*/ 1597719 h 4660752"/>
              <a:gd name="connsiteX1" fmla="*/ 3690884 w 3847271"/>
              <a:gd name="connsiteY1" fmla="*/ 2378971 h 4660752"/>
              <a:gd name="connsiteX2" fmla="*/ 3690884 w 3847271"/>
              <a:gd name="connsiteY2" fmla="*/ 4660752 h 4660752"/>
              <a:gd name="connsiteX3" fmla="*/ 0 w 3847271"/>
              <a:gd name="connsiteY3" fmla="*/ 4660752 h 4660752"/>
              <a:gd name="connsiteX4" fmla="*/ 0 w 3847271"/>
              <a:gd name="connsiteY4" fmla="*/ 969868 h 4660752"/>
              <a:gd name="connsiteX5" fmla="*/ 2734487 w 3847271"/>
              <a:gd name="connsiteY5" fmla="*/ 969868 h 4660752"/>
              <a:gd name="connsiteX6" fmla="*/ 2734487 w 3847271"/>
              <a:gd name="connsiteY6" fmla="*/ 0 h 4660752"/>
              <a:gd name="connsiteX7" fmla="*/ 3744766 w 3847271"/>
              <a:gd name="connsiteY7" fmla="*/ 0 h 4660752"/>
              <a:gd name="connsiteX0" fmla="*/ 3690884 w 3744766"/>
              <a:gd name="connsiteY0" fmla="*/ 2378971 h 4660752"/>
              <a:gd name="connsiteX1" fmla="*/ 3690884 w 3744766"/>
              <a:gd name="connsiteY1" fmla="*/ 4660752 h 4660752"/>
              <a:gd name="connsiteX2" fmla="*/ 0 w 3744766"/>
              <a:gd name="connsiteY2" fmla="*/ 4660752 h 4660752"/>
              <a:gd name="connsiteX3" fmla="*/ 0 w 3744766"/>
              <a:gd name="connsiteY3" fmla="*/ 969868 h 4660752"/>
              <a:gd name="connsiteX4" fmla="*/ 2734487 w 3744766"/>
              <a:gd name="connsiteY4" fmla="*/ 969868 h 4660752"/>
              <a:gd name="connsiteX5" fmla="*/ 2734487 w 3744766"/>
              <a:gd name="connsiteY5" fmla="*/ 0 h 4660752"/>
              <a:gd name="connsiteX6" fmla="*/ 3744766 w 3744766"/>
              <a:gd name="connsiteY6" fmla="*/ 0 h 4660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4766" h="4660752">
                <a:moveTo>
                  <a:pt x="3690884" y="2378971"/>
                </a:moveTo>
                <a:lnTo>
                  <a:pt x="3690884" y="4660752"/>
                </a:lnTo>
                <a:lnTo>
                  <a:pt x="0" y="4660752"/>
                </a:lnTo>
                <a:lnTo>
                  <a:pt x="0" y="969868"/>
                </a:lnTo>
                <a:lnTo>
                  <a:pt x="2734487" y="969868"/>
                </a:lnTo>
                <a:lnTo>
                  <a:pt x="2734487" y="0"/>
                </a:lnTo>
                <a:lnTo>
                  <a:pt x="3744766" y="0"/>
                </a:lnTo>
              </a:path>
            </a:pathLst>
          </a:cu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827535" y="3021914"/>
            <a:ext cx="6417639" cy="769441"/>
          </a:xfrm>
          <a:prstGeom prst="rect">
            <a:avLst/>
          </a:prstGeom>
          <a:noFill/>
        </p:spPr>
        <p:txBody>
          <a:bodyPr wrap="square" rtlCol="0">
            <a:spAutoFit/>
            <a:scene3d>
              <a:camera prst="orthographicFront"/>
              <a:lightRig rig="threePt" dir="t"/>
            </a:scene3d>
            <a:sp3d contourW="12700"/>
          </a:bodyPr>
          <a:lstStyle/>
          <a:p>
            <a:r>
              <a:rPr lang="zh-CN" altLang="en-US" sz="4400" b="1" dirty="0">
                <a:solidFill>
                  <a:schemeClr val="accent1"/>
                </a:solidFill>
                <a:latin typeface="经典综艺体简" panose="02010609000101010101" pitchFamily="49" charset="-122"/>
                <a:ea typeface="经典综艺体简" panose="02010609000101010101" pitchFamily="49" charset="-122"/>
                <a:cs typeface="经典综艺体简" panose="02010609000101010101" pitchFamily="49" charset="-122"/>
              </a:rPr>
              <a:t>感谢您的观看</a:t>
            </a:r>
          </a:p>
        </p:txBody>
      </p:sp>
      <p:sp>
        <p:nvSpPr>
          <p:cNvPr id="10" name="文本框 9"/>
          <p:cNvSpPr txBox="1"/>
          <p:nvPr/>
        </p:nvSpPr>
        <p:spPr>
          <a:xfrm>
            <a:off x="4852359" y="2802666"/>
            <a:ext cx="1204634" cy="307777"/>
          </a:xfrm>
          <a:prstGeom prst="rect">
            <a:avLst/>
          </a:prstGeom>
          <a:noFill/>
        </p:spPr>
        <p:txBody>
          <a:bodyPr wrap="square" rtlCol="0">
            <a:spAutoFit/>
            <a:scene3d>
              <a:camera prst="orthographicFront"/>
              <a:lightRig rig="threePt" dir="t"/>
            </a:scene3d>
            <a:sp3d contourW="12700"/>
          </a:bodyPr>
          <a:lstStyle/>
          <a:p>
            <a:pPr algn="dist"/>
            <a:r>
              <a:rPr lang="zh-CN" altLang="en-US" sz="1400" dirty="0">
                <a:solidFill>
                  <a:schemeClr val="accent1"/>
                </a:solidFill>
                <a:latin typeface="Century Gothic" panose="020B0502020202020204" pitchFamily="34" charset="0"/>
              </a:rPr>
              <a:t>应用密码学</a:t>
            </a:r>
          </a:p>
        </p:txBody>
      </p:sp>
      <p:sp>
        <p:nvSpPr>
          <p:cNvPr id="11" name="文本框 10"/>
          <p:cNvSpPr txBox="1"/>
          <p:nvPr/>
        </p:nvSpPr>
        <p:spPr>
          <a:xfrm>
            <a:off x="1984097" y="1973640"/>
            <a:ext cx="2926090" cy="2215991"/>
          </a:xfrm>
          <a:prstGeom prst="rect">
            <a:avLst/>
          </a:prstGeom>
          <a:noFill/>
        </p:spPr>
        <p:txBody>
          <a:bodyPr wrap="square" rtlCol="0">
            <a:spAutoFit/>
            <a:scene3d>
              <a:camera prst="orthographicFront"/>
              <a:lightRig rig="threePt" dir="t"/>
            </a:scene3d>
            <a:sp3d contourW="12700"/>
          </a:bodyPr>
          <a:lstStyle/>
          <a:p>
            <a:pPr algn="ctr"/>
            <a:r>
              <a:rPr lang="en-US" altLang="zh-CN" sz="13800" dirty="0">
                <a:solidFill>
                  <a:schemeClr val="accent1"/>
                </a:solidFill>
                <a:latin typeface="Agency FB" panose="020B0503020202020204" pitchFamily="34" charset="0"/>
              </a:rPr>
              <a:t>2019</a:t>
            </a:r>
            <a:endParaRPr lang="zh-CN" altLang="en-US" sz="13800" dirty="0">
              <a:solidFill>
                <a:schemeClr val="accent1"/>
              </a:solidFill>
              <a:latin typeface="Agency FB" panose="020B0503020202020204" pitchFamily="34" charset="0"/>
            </a:endParaRPr>
          </a:p>
        </p:txBody>
      </p:sp>
      <p:grpSp>
        <p:nvGrpSpPr>
          <p:cNvPr id="19" name="组合 18"/>
          <p:cNvGrpSpPr/>
          <p:nvPr/>
        </p:nvGrpSpPr>
        <p:grpSpPr>
          <a:xfrm>
            <a:off x="6679048" y="4341009"/>
            <a:ext cx="2520943" cy="882746"/>
            <a:chOff x="871848" y="3522134"/>
            <a:chExt cx="1618194" cy="577560"/>
          </a:xfrm>
        </p:grpSpPr>
        <p:sp>
          <p:nvSpPr>
            <p:cNvPr id="20" name="矩形 19"/>
            <p:cNvSpPr/>
            <p:nvPr/>
          </p:nvSpPr>
          <p:spPr>
            <a:xfrm>
              <a:off x="1329622" y="3522135"/>
              <a:ext cx="1160420" cy="5775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871848" y="3522134"/>
              <a:ext cx="1618194" cy="307777"/>
            </a:xfrm>
            <a:prstGeom prst="rect">
              <a:avLst/>
            </a:prstGeom>
            <a:noFill/>
          </p:spPr>
          <p:txBody>
            <a:bodyPr wrap="square" rtlCol="0">
              <a:spAutoFit/>
              <a:scene3d>
                <a:camera prst="orthographicFront"/>
                <a:lightRig rig="threePt" dir="t"/>
              </a:scene3d>
              <a:sp3d contourW="12700"/>
            </a:bodyPr>
            <a:lstStyle/>
            <a:p>
              <a:pPr algn="ctr"/>
              <a:r>
                <a:rPr lang="zh-CN" altLang="en-US" sz="1400" dirty="0">
                  <a:solidFill>
                    <a:schemeClr val="bg1"/>
                  </a:solidFill>
                  <a:latin typeface="Century Gothic" panose="020B0502020202020204" pitchFamily="34" charset="0"/>
                </a:rPr>
                <a:t>小组成员：</a:t>
              </a:r>
              <a:endParaRPr lang="en-US" altLang="zh-CN" sz="1400" dirty="0">
                <a:solidFill>
                  <a:schemeClr val="bg1"/>
                </a:solidFill>
                <a:latin typeface="Century Gothic" panose="020B0502020202020204" pitchFamily="34" charset="0"/>
              </a:endParaRPr>
            </a:p>
          </p:txBody>
        </p:sp>
      </p:gr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378" y="275772"/>
            <a:ext cx="841828" cy="841828"/>
          </a:xfrm>
          <a:prstGeom prst="rect">
            <a:avLst/>
          </a:prstGeom>
        </p:spPr>
      </p:pic>
      <p:pic>
        <p:nvPicPr>
          <p:cNvPr id="13" name="图片 12"/>
          <p:cNvPicPr>
            <a:picLocks noChangeAspect="1"/>
          </p:cNvPicPr>
          <p:nvPr/>
        </p:nvPicPr>
        <p:blipFill rotWithShape="1">
          <a:blip r:embed="rId4" cstate="print">
            <a:extLst>
              <a:ext uri="{28A0092B-C50C-407E-A947-70E740481C1C}">
                <a14:useLocalDpi xmlns:a14="http://schemas.microsoft.com/office/drawing/2010/main" val="0"/>
              </a:ext>
            </a:extLst>
          </a:blip>
          <a:srcRect l="-1" r="40911" b="519"/>
          <a:stretch/>
        </p:blipFill>
        <p:spPr>
          <a:xfrm>
            <a:off x="10494528" y="142349"/>
            <a:ext cx="1706997" cy="6753751"/>
          </a:xfrm>
          <a:prstGeom prst="rect">
            <a:avLst/>
          </a:prstGeom>
        </p:spPr>
      </p:pic>
      <p:sp>
        <p:nvSpPr>
          <p:cNvPr id="2" name="文本框 1">
            <a:extLst>
              <a:ext uri="{FF2B5EF4-FFF2-40B4-BE49-F238E27FC236}">
                <a16:creationId xmlns:a16="http://schemas.microsoft.com/office/drawing/2014/main" id="{A2844F16-EDED-3144-B402-A27B0305AB00}"/>
              </a:ext>
            </a:extLst>
          </p:cNvPr>
          <p:cNvSpPr txBox="1"/>
          <p:nvPr/>
        </p:nvSpPr>
        <p:spPr>
          <a:xfrm>
            <a:off x="7392202" y="4622544"/>
            <a:ext cx="2617560" cy="523220"/>
          </a:xfrm>
          <a:prstGeom prst="rect">
            <a:avLst/>
          </a:prstGeom>
          <a:noFill/>
        </p:spPr>
        <p:txBody>
          <a:bodyPr wrap="square" rtlCol="0">
            <a:spAutoFit/>
          </a:bodyPr>
          <a:lstStyle/>
          <a:p>
            <a:r>
              <a:rPr kumimoji="1" lang="en-US" altLang="zh-CN" sz="1400" dirty="0">
                <a:solidFill>
                  <a:schemeClr val="bg1"/>
                </a:solidFill>
              </a:rPr>
              <a:t>1901210488</a:t>
            </a:r>
            <a:r>
              <a:rPr kumimoji="1" lang="zh-CN" altLang="en-US" sz="1400" dirty="0">
                <a:solidFill>
                  <a:schemeClr val="bg1"/>
                </a:solidFill>
              </a:rPr>
              <a:t> 时绍森</a:t>
            </a:r>
            <a:endParaRPr kumimoji="1" lang="en-US" altLang="zh-CN" sz="1400" dirty="0">
              <a:solidFill>
                <a:schemeClr val="bg1"/>
              </a:solidFill>
            </a:endParaRPr>
          </a:p>
          <a:p>
            <a:r>
              <a:rPr kumimoji="1" lang="en-US" altLang="zh-CN" sz="1400" dirty="0">
                <a:solidFill>
                  <a:schemeClr val="bg1"/>
                </a:solidFill>
              </a:rPr>
              <a:t>1901210443</a:t>
            </a:r>
            <a:r>
              <a:rPr kumimoji="1" lang="zh-CN" altLang="en-US" sz="1400" dirty="0">
                <a:solidFill>
                  <a:schemeClr val="bg1"/>
                </a:solidFill>
              </a:rPr>
              <a:t> 刘高原</a:t>
            </a:r>
          </a:p>
        </p:txBody>
      </p:sp>
    </p:spTree>
    <p:extLst>
      <p:ext uri="{BB962C8B-B14F-4D97-AF65-F5344CB8AC3E}">
        <p14:creationId xmlns:p14="http://schemas.microsoft.com/office/powerpoint/2010/main" val="934837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3</a:t>
            </a:fld>
            <a:endParaRPr lang="zh-CN" altLang="en-US" dirty="0"/>
          </a:p>
        </p:txBody>
      </p:sp>
      <p:sp>
        <p:nvSpPr>
          <p:cNvPr id="25" name="文本框 24">
            <a:extLst>
              <a:ext uri="{FF2B5EF4-FFF2-40B4-BE49-F238E27FC236}">
                <a16:creationId xmlns:a16="http://schemas.microsoft.com/office/drawing/2014/main" id="{E5A2D984-62CD-6C4A-9A84-070788F9B0D8}"/>
              </a:ext>
            </a:extLst>
          </p:cNvPr>
          <p:cNvSpPr txBox="1"/>
          <p:nvPr/>
        </p:nvSpPr>
        <p:spPr>
          <a:xfrm>
            <a:off x="3763943" y="3044279"/>
            <a:ext cx="4664114"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一次一密密码术</a:t>
            </a:r>
          </a:p>
        </p:txBody>
      </p:sp>
    </p:spTree>
    <p:extLst>
      <p:ext uri="{BB962C8B-B14F-4D97-AF65-F5344CB8AC3E}">
        <p14:creationId xmlns:p14="http://schemas.microsoft.com/office/powerpoint/2010/main" val="194844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4</a:t>
            </a:fld>
            <a:endParaRPr lang="zh-CN" altLang="en-US" dirty="0"/>
          </a:p>
        </p:txBody>
      </p:sp>
      <p:sp>
        <p:nvSpPr>
          <p:cNvPr id="12" name="文本框 11">
            <a:extLst>
              <a:ext uri="{FF2B5EF4-FFF2-40B4-BE49-F238E27FC236}">
                <a16:creationId xmlns:a16="http://schemas.microsoft.com/office/drawing/2014/main" id="{C9CFD7C4-4DCB-384A-8F40-DD56A5299F69}"/>
              </a:ext>
            </a:extLst>
          </p:cNvPr>
          <p:cNvSpPr txBox="1"/>
          <p:nvPr/>
        </p:nvSpPr>
        <p:spPr>
          <a:xfrm>
            <a:off x="2511074" y="3044279"/>
            <a:ext cx="7169851"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托马斯杨的双缝干涉实验</a:t>
            </a:r>
          </a:p>
        </p:txBody>
      </p:sp>
    </p:spTree>
    <p:extLst>
      <p:ext uri="{BB962C8B-B14F-4D97-AF65-F5344CB8AC3E}">
        <p14:creationId xmlns:p14="http://schemas.microsoft.com/office/powerpoint/2010/main" val="2455693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5</a:t>
            </a:fld>
            <a:endParaRPr lang="zh-CN" altLang="en-US" dirty="0"/>
          </a:p>
        </p:txBody>
      </p:sp>
      <p:grpSp>
        <p:nvGrpSpPr>
          <p:cNvPr id="12" name="组合 11">
            <a:extLst>
              <a:ext uri="{FF2B5EF4-FFF2-40B4-BE49-F238E27FC236}">
                <a16:creationId xmlns:a16="http://schemas.microsoft.com/office/drawing/2014/main" id="{8E69793A-467D-374B-BD84-B038D57E2AB6}"/>
              </a:ext>
            </a:extLst>
          </p:cNvPr>
          <p:cNvGrpSpPr/>
          <p:nvPr/>
        </p:nvGrpSpPr>
        <p:grpSpPr>
          <a:xfrm>
            <a:off x="3138292" y="1975938"/>
            <a:ext cx="5915416" cy="3419217"/>
            <a:chOff x="4962185" y="1963238"/>
            <a:chExt cx="5915416" cy="3419217"/>
          </a:xfrm>
        </p:grpSpPr>
        <p:cxnSp>
          <p:nvCxnSpPr>
            <p:cNvPr id="13" name="直接连接符 31">
              <a:extLst>
                <a:ext uri="{FF2B5EF4-FFF2-40B4-BE49-F238E27FC236}">
                  <a16:creationId xmlns:a16="http://schemas.microsoft.com/office/drawing/2014/main" id="{FEB41473-BFA3-7F48-B0DA-2DC17D84BA51}"/>
                </a:ext>
              </a:extLst>
            </p:cNvPr>
            <p:cNvCxnSpPr>
              <a:cxnSpLocks/>
              <a:endCxn id="19" idx="4"/>
            </p:cNvCxnSpPr>
            <p:nvPr/>
          </p:nvCxnSpPr>
          <p:spPr>
            <a:xfrm flipH="1">
              <a:off x="7926516" y="2290110"/>
              <a:ext cx="5754" cy="2301712"/>
            </a:xfrm>
            <a:prstGeom prst="line">
              <a:avLst/>
            </a:prstGeom>
            <a:ln>
              <a:solidFill>
                <a:schemeClr val="bg2">
                  <a:lumMod val="9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4" name="îsḷîḋé">
              <a:extLst>
                <a:ext uri="{FF2B5EF4-FFF2-40B4-BE49-F238E27FC236}">
                  <a16:creationId xmlns:a16="http://schemas.microsoft.com/office/drawing/2014/main" id="{74C65785-207C-F747-9692-9D64FE330560}"/>
                </a:ext>
              </a:extLst>
            </p:cNvPr>
            <p:cNvSpPr>
              <a:spLocks/>
            </p:cNvSpPr>
            <p:nvPr/>
          </p:nvSpPr>
          <p:spPr bwMode="auto">
            <a:xfrm>
              <a:off x="4962185" y="3934331"/>
              <a:ext cx="3302182" cy="654908"/>
            </a:xfrm>
            <a:custGeom>
              <a:avLst/>
              <a:gdLst>
                <a:gd name="T0" fmla="*/ 381 w 425"/>
                <a:gd name="T1" fmla="*/ 0 h 89"/>
                <a:gd name="T2" fmla="*/ 337 w 425"/>
                <a:gd name="T3" fmla="*/ 39 h 89"/>
                <a:gd name="T4" fmla="*/ 337 w 425"/>
                <a:gd name="T5" fmla="*/ 39 h 89"/>
                <a:gd name="T6" fmla="*/ 23 w 425"/>
                <a:gd name="T7" fmla="*/ 40 h 89"/>
                <a:gd name="T8" fmla="*/ 12 w 425"/>
                <a:gd name="T9" fmla="*/ 32 h 89"/>
                <a:gd name="T10" fmla="*/ 0 w 425"/>
                <a:gd name="T11" fmla="*/ 45 h 89"/>
                <a:gd name="T12" fmla="*/ 12 w 425"/>
                <a:gd name="T13" fmla="*/ 57 h 89"/>
                <a:gd name="T14" fmla="*/ 23 w 425"/>
                <a:gd name="T15" fmla="*/ 49 h 89"/>
                <a:gd name="T16" fmla="*/ 337 w 425"/>
                <a:gd name="T17" fmla="*/ 50 h 89"/>
                <a:gd name="T18" fmla="*/ 337 w 425"/>
                <a:gd name="T19" fmla="*/ 50 h 89"/>
                <a:gd name="T20" fmla="*/ 381 w 425"/>
                <a:gd name="T21" fmla="*/ 89 h 89"/>
                <a:gd name="T22" fmla="*/ 425 w 425"/>
                <a:gd name="T23" fmla="*/ 45 h 89"/>
                <a:gd name="T24" fmla="*/ 381 w 425"/>
                <a:gd name="T2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5" h="89">
                  <a:moveTo>
                    <a:pt x="381" y="0"/>
                  </a:moveTo>
                  <a:cubicBezTo>
                    <a:pt x="358" y="0"/>
                    <a:pt x="340" y="17"/>
                    <a:pt x="337" y="39"/>
                  </a:cubicBezTo>
                  <a:cubicBezTo>
                    <a:pt x="337" y="39"/>
                    <a:pt x="337" y="39"/>
                    <a:pt x="337" y="39"/>
                  </a:cubicBezTo>
                  <a:cubicBezTo>
                    <a:pt x="276" y="44"/>
                    <a:pt x="95" y="45"/>
                    <a:pt x="23" y="40"/>
                  </a:cubicBezTo>
                  <a:cubicBezTo>
                    <a:pt x="21" y="35"/>
                    <a:pt x="17" y="32"/>
                    <a:pt x="12" y="32"/>
                  </a:cubicBezTo>
                  <a:cubicBezTo>
                    <a:pt x="5" y="32"/>
                    <a:pt x="0" y="38"/>
                    <a:pt x="0" y="45"/>
                  </a:cubicBezTo>
                  <a:cubicBezTo>
                    <a:pt x="0" y="51"/>
                    <a:pt x="5" y="57"/>
                    <a:pt x="12" y="57"/>
                  </a:cubicBezTo>
                  <a:cubicBezTo>
                    <a:pt x="17" y="57"/>
                    <a:pt x="21" y="54"/>
                    <a:pt x="23" y="49"/>
                  </a:cubicBezTo>
                  <a:cubicBezTo>
                    <a:pt x="104" y="45"/>
                    <a:pt x="267" y="45"/>
                    <a:pt x="337" y="50"/>
                  </a:cubicBezTo>
                  <a:cubicBezTo>
                    <a:pt x="337" y="50"/>
                    <a:pt x="337" y="50"/>
                    <a:pt x="337" y="50"/>
                  </a:cubicBezTo>
                  <a:cubicBezTo>
                    <a:pt x="340" y="72"/>
                    <a:pt x="358" y="89"/>
                    <a:pt x="381" y="89"/>
                  </a:cubicBezTo>
                  <a:cubicBezTo>
                    <a:pt x="406" y="89"/>
                    <a:pt x="425" y="69"/>
                    <a:pt x="425" y="45"/>
                  </a:cubicBezTo>
                  <a:cubicBezTo>
                    <a:pt x="425" y="20"/>
                    <a:pt x="406" y="0"/>
                    <a:pt x="381" y="0"/>
                  </a:cubicBezTo>
                  <a:close/>
                </a:path>
              </a:pathLst>
            </a:custGeom>
            <a:solidFill>
              <a:schemeClr val="bg2">
                <a:lumMod val="90000"/>
              </a:schemeClr>
            </a:solidFill>
            <a:ln>
              <a:noFill/>
            </a:ln>
          </p:spPr>
          <p:txBody>
            <a:bodyPr anchor="ctr"/>
            <a:lstStyle/>
            <a:p>
              <a:pPr algn="ctr"/>
              <a:endParaRPr/>
            </a:p>
          </p:txBody>
        </p:sp>
        <p:sp>
          <p:nvSpPr>
            <p:cNvPr id="15" name="iṡḻiḋe">
              <a:extLst>
                <a:ext uri="{FF2B5EF4-FFF2-40B4-BE49-F238E27FC236}">
                  <a16:creationId xmlns:a16="http://schemas.microsoft.com/office/drawing/2014/main" id="{D77E4368-151A-D24D-9C34-10D79BA2D716}"/>
                </a:ext>
              </a:extLst>
            </p:cNvPr>
            <p:cNvSpPr>
              <a:spLocks/>
            </p:cNvSpPr>
            <p:nvPr/>
          </p:nvSpPr>
          <p:spPr bwMode="auto">
            <a:xfrm>
              <a:off x="4962185" y="1985210"/>
              <a:ext cx="3302182" cy="654908"/>
            </a:xfrm>
            <a:custGeom>
              <a:avLst/>
              <a:gdLst>
                <a:gd name="T0" fmla="*/ 381 w 425"/>
                <a:gd name="T1" fmla="*/ 0 h 89"/>
                <a:gd name="T2" fmla="*/ 337 w 425"/>
                <a:gd name="T3" fmla="*/ 39 h 89"/>
                <a:gd name="T4" fmla="*/ 337 w 425"/>
                <a:gd name="T5" fmla="*/ 39 h 89"/>
                <a:gd name="T6" fmla="*/ 23 w 425"/>
                <a:gd name="T7" fmla="*/ 40 h 89"/>
                <a:gd name="T8" fmla="*/ 12 w 425"/>
                <a:gd name="T9" fmla="*/ 32 h 89"/>
                <a:gd name="T10" fmla="*/ 0 w 425"/>
                <a:gd name="T11" fmla="*/ 45 h 89"/>
                <a:gd name="T12" fmla="*/ 12 w 425"/>
                <a:gd name="T13" fmla="*/ 57 h 89"/>
                <a:gd name="T14" fmla="*/ 23 w 425"/>
                <a:gd name="T15" fmla="*/ 49 h 89"/>
                <a:gd name="T16" fmla="*/ 337 w 425"/>
                <a:gd name="T17" fmla="*/ 50 h 89"/>
                <a:gd name="T18" fmla="*/ 337 w 425"/>
                <a:gd name="T19" fmla="*/ 50 h 89"/>
                <a:gd name="T20" fmla="*/ 381 w 425"/>
                <a:gd name="T21" fmla="*/ 89 h 89"/>
                <a:gd name="T22" fmla="*/ 425 w 425"/>
                <a:gd name="T23" fmla="*/ 45 h 89"/>
                <a:gd name="T24" fmla="*/ 381 w 425"/>
                <a:gd name="T2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5" h="89">
                  <a:moveTo>
                    <a:pt x="381" y="0"/>
                  </a:moveTo>
                  <a:cubicBezTo>
                    <a:pt x="358" y="0"/>
                    <a:pt x="340" y="17"/>
                    <a:pt x="337" y="39"/>
                  </a:cubicBezTo>
                  <a:cubicBezTo>
                    <a:pt x="337" y="39"/>
                    <a:pt x="337" y="39"/>
                    <a:pt x="337" y="39"/>
                  </a:cubicBezTo>
                  <a:cubicBezTo>
                    <a:pt x="276" y="44"/>
                    <a:pt x="95" y="45"/>
                    <a:pt x="23" y="40"/>
                  </a:cubicBezTo>
                  <a:cubicBezTo>
                    <a:pt x="21" y="35"/>
                    <a:pt x="17" y="32"/>
                    <a:pt x="12" y="32"/>
                  </a:cubicBezTo>
                  <a:cubicBezTo>
                    <a:pt x="5" y="32"/>
                    <a:pt x="0" y="38"/>
                    <a:pt x="0" y="45"/>
                  </a:cubicBezTo>
                  <a:cubicBezTo>
                    <a:pt x="0" y="51"/>
                    <a:pt x="5" y="57"/>
                    <a:pt x="12" y="57"/>
                  </a:cubicBezTo>
                  <a:cubicBezTo>
                    <a:pt x="17" y="57"/>
                    <a:pt x="21" y="54"/>
                    <a:pt x="23" y="49"/>
                  </a:cubicBezTo>
                  <a:cubicBezTo>
                    <a:pt x="104" y="45"/>
                    <a:pt x="267" y="45"/>
                    <a:pt x="337" y="50"/>
                  </a:cubicBezTo>
                  <a:cubicBezTo>
                    <a:pt x="337" y="50"/>
                    <a:pt x="337" y="50"/>
                    <a:pt x="337" y="50"/>
                  </a:cubicBezTo>
                  <a:cubicBezTo>
                    <a:pt x="340" y="72"/>
                    <a:pt x="358" y="89"/>
                    <a:pt x="381" y="89"/>
                  </a:cubicBezTo>
                  <a:cubicBezTo>
                    <a:pt x="406" y="89"/>
                    <a:pt x="425" y="69"/>
                    <a:pt x="425" y="45"/>
                  </a:cubicBezTo>
                  <a:cubicBezTo>
                    <a:pt x="425" y="20"/>
                    <a:pt x="406" y="0"/>
                    <a:pt x="381" y="0"/>
                  </a:cubicBezTo>
                  <a:close/>
                </a:path>
              </a:pathLst>
            </a:custGeom>
            <a:solidFill>
              <a:schemeClr val="bg2">
                <a:lumMod val="90000"/>
              </a:schemeClr>
            </a:solidFill>
            <a:ln>
              <a:noFill/>
            </a:ln>
          </p:spPr>
          <p:txBody>
            <a:bodyPr anchor="ctr"/>
            <a:lstStyle/>
            <a:p>
              <a:pPr algn="ctr"/>
              <a:endParaRPr/>
            </a:p>
          </p:txBody>
        </p:sp>
        <p:sp>
          <p:nvSpPr>
            <p:cNvPr id="16" name="íšļïḓè">
              <a:extLst>
                <a:ext uri="{FF2B5EF4-FFF2-40B4-BE49-F238E27FC236}">
                  <a16:creationId xmlns:a16="http://schemas.microsoft.com/office/drawing/2014/main" id="{31E0CE48-208B-D34E-AA64-572348EF3F76}"/>
                </a:ext>
              </a:extLst>
            </p:cNvPr>
            <p:cNvSpPr>
              <a:spLocks/>
            </p:cNvSpPr>
            <p:nvPr/>
          </p:nvSpPr>
          <p:spPr bwMode="auto">
            <a:xfrm rot="10800000">
              <a:off x="7575419" y="2959770"/>
              <a:ext cx="3302182" cy="654908"/>
            </a:xfrm>
            <a:custGeom>
              <a:avLst/>
              <a:gdLst>
                <a:gd name="T0" fmla="*/ 381 w 425"/>
                <a:gd name="T1" fmla="*/ 0 h 89"/>
                <a:gd name="T2" fmla="*/ 337 w 425"/>
                <a:gd name="T3" fmla="*/ 39 h 89"/>
                <a:gd name="T4" fmla="*/ 337 w 425"/>
                <a:gd name="T5" fmla="*/ 39 h 89"/>
                <a:gd name="T6" fmla="*/ 23 w 425"/>
                <a:gd name="T7" fmla="*/ 40 h 89"/>
                <a:gd name="T8" fmla="*/ 12 w 425"/>
                <a:gd name="T9" fmla="*/ 32 h 89"/>
                <a:gd name="T10" fmla="*/ 0 w 425"/>
                <a:gd name="T11" fmla="*/ 45 h 89"/>
                <a:gd name="T12" fmla="*/ 12 w 425"/>
                <a:gd name="T13" fmla="*/ 57 h 89"/>
                <a:gd name="T14" fmla="*/ 23 w 425"/>
                <a:gd name="T15" fmla="*/ 49 h 89"/>
                <a:gd name="T16" fmla="*/ 337 w 425"/>
                <a:gd name="T17" fmla="*/ 50 h 89"/>
                <a:gd name="T18" fmla="*/ 337 w 425"/>
                <a:gd name="T19" fmla="*/ 50 h 89"/>
                <a:gd name="T20" fmla="*/ 381 w 425"/>
                <a:gd name="T21" fmla="*/ 89 h 89"/>
                <a:gd name="T22" fmla="*/ 425 w 425"/>
                <a:gd name="T23" fmla="*/ 45 h 89"/>
                <a:gd name="T24" fmla="*/ 381 w 425"/>
                <a:gd name="T2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5" h="89">
                  <a:moveTo>
                    <a:pt x="381" y="0"/>
                  </a:moveTo>
                  <a:cubicBezTo>
                    <a:pt x="358" y="0"/>
                    <a:pt x="340" y="17"/>
                    <a:pt x="337" y="39"/>
                  </a:cubicBezTo>
                  <a:cubicBezTo>
                    <a:pt x="337" y="39"/>
                    <a:pt x="337" y="39"/>
                    <a:pt x="337" y="39"/>
                  </a:cubicBezTo>
                  <a:cubicBezTo>
                    <a:pt x="276" y="44"/>
                    <a:pt x="95" y="45"/>
                    <a:pt x="23" y="40"/>
                  </a:cubicBezTo>
                  <a:cubicBezTo>
                    <a:pt x="21" y="35"/>
                    <a:pt x="17" y="32"/>
                    <a:pt x="12" y="32"/>
                  </a:cubicBezTo>
                  <a:cubicBezTo>
                    <a:pt x="5" y="32"/>
                    <a:pt x="0" y="38"/>
                    <a:pt x="0" y="45"/>
                  </a:cubicBezTo>
                  <a:cubicBezTo>
                    <a:pt x="0" y="51"/>
                    <a:pt x="5" y="57"/>
                    <a:pt x="12" y="57"/>
                  </a:cubicBezTo>
                  <a:cubicBezTo>
                    <a:pt x="17" y="57"/>
                    <a:pt x="21" y="54"/>
                    <a:pt x="23" y="49"/>
                  </a:cubicBezTo>
                  <a:cubicBezTo>
                    <a:pt x="104" y="45"/>
                    <a:pt x="267" y="45"/>
                    <a:pt x="337" y="50"/>
                  </a:cubicBezTo>
                  <a:cubicBezTo>
                    <a:pt x="337" y="50"/>
                    <a:pt x="337" y="50"/>
                    <a:pt x="337" y="50"/>
                  </a:cubicBezTo>
                  <a:cubicBezTo>
                    <a:pt x="340" y="72"/>
                    <a:pt x="358" y="89"/>
                    <a:pt x="381" y="89"/>
                  </a:cubicBezTo>
                  <a:cubicBezTo>
                    <a:pt x="406" y="89"/>
                    <a:pt x="425" y="69"/>
                    <a:pt x="425" y="45"/>
                  </a:cubicBezTo>
                  <a:cubicBezTo>
                    <a:pt x="425" y="20"/>
                    <a:pt x="406" y="0"/>
                    <a:pt x="381" y="0"/>
                  </a:cubicBezTo>
                  <a:close/>
                </a:path>
              </a:pathLst>
            </a:custGeom>
            <a:solidFill>
              <a:schemeClr val="bg2">
                <a:lumMod val="90000"/>
              </a:schemeClr>
            </a:solidFill>
            <a:ln>
              <a:noFill/>
            </a:ln>
          </p:spPr>
          <p:txBody>
            <a:bodyPr anchor="ctr"/>
            <a:lstStyle/>
            <a:p>
              <a:pPr algn="ctr"/>
              <a:endParaRPr/>
            </a:p>
          </p:txBody>
        </p:sp>
        <p:sp>
          <p:nvSpPr>
            <p:cNvPr id="17" name="椭圆 16">
              <a:extLst>
                <a:ext uri="{FF2B5EF4-FFF2-40B4-BE49-F238E27FC236}">
                  <a16:creationId xmlns:a16="http://schemas.microsoft.com/office/drawing/2014/main" id="{F16E1ED3-4548-F541-BDDA-C346EDFF3052}"/>
                </a:ext>
              </a:extLst>
            </p:cNvPr>
            <p:cNvSpPr/>
            <p:nvPr/>
          </p:nvSpPr>
          <p:spPr>
            <a:xfrm>
              <a:off x="7588665" y="1963238"/>
              <a:ext cx="675701" cy="6757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0D094AFC-F2B4-1344-B917-A1FC2E073049}"/>
                </a:ext>
              </a:extLst>
            </p:cNvPr>
            <p:cNvSpPr/>
            <p:nvPr/>
          </p:nvSpPr>
          <p:spPr>
            <a:xfrm>
              <a:off x="7588665" y="2956008"/>
              <a:ext cx="675701" cy="67570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62039F88-C1C2-A644-B0A4-E8E9CFFD524E}"/>
                </a:ext>
              </a:extLst>
            </p:cNvPr>
            <p:cNvSpPr/>
            <p:nvPr/>
          </p:nvSpPr>
          <p:spPr>
            <a:xfrm>
              <a:off x="7588665" y="3916121"/>
              <a:ext cx="675701" cy="6757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ïŝlídè">
              <a:extLst>
                <a:ext uri="{FF2B5EF4-FFF2-40B4-BE49-F238E27FC236}">
                  <a16:creationId xmlns:a16="http://schemas.microsoft.com/office/drawing/2014/main" id="{F3B29605-9B05-D94A-993E-0FCF85C579FF}"/>
                </a:ext>
              </a:extLst>
            </p:cNvPr>
            <p:cNvSpPr>
              <a:spLocks/>
            </p:cNvSpPr>
            <p:nvPr/>
          </p:nvSpPr>
          <p:spPr bwMode="auto">
            <a:xfrm>
              <a:off x="7792516" y="4087810"/>
              <a:ext cx="285322" cy="327018"/>
            </a:xfrm>
            <a:custGeom>
              <a:avLst/>
              <a:gdLst>
                <a:gd name="T0" fmla="*/ 381 w 400"/>
                <a:gd name="T1" fmla="*/ 124 h 498"/>
                <a:gd name="T2" fmla="*/ 381 w 400"/>
                <a:gd name="T3" fmla="*/ 124 h 498"/>
                <a:gd name="T4" fmla="*/ 231 w 400"/>
                <a:gd name="T5" fmla="*/ 9 h 498"/>
                <a:gd name="T6" fmla="*/ 115 w 400"/>
                <a:gd name="T7" fmla="*/ 151 h 498"/>
                <a:gd name="T8" fmla="*/ 133 w 400"/>
                <a:gd name="T9" fmla="*/ 213 h 498"/>
                <a:gd name="T10" fmla="*/ 9 w 400"/>
                <a:gd name="T11" fmla="*/ 407 h 498"/>
                <a:gd name="T12" fmla="*/ 0 w 400"/>
                <a:gd name="T13" fmla="*/ 434 h 498"/>
                <a:gd name="T14" fmla="*/ 9 w 400"/>
                <a:gd name="T15" fmla="*/ 478 h 498"/>
                <a:gd name="T16" fmla="*/ 27 w 400"/>
                <a:gd name="T17" fmla="*/ 497 h 498"/>
                <a:gd name="T18" fmla="*/ 62 w 400"/>
                <a:gd name="T19" fmla="*/ 487 h 498"/>
                <a:gd name="T20" fmla="*/ 89 w 400"/>
                <a:gd name="T21" fmla="*/ 470 h 498"/>
                <a:gd name="T22" fmla="*/ 142 w 400"/>
                <a:gd name="T23" fmla="*/ 390 h 498"/>
                <a:gd name="T24" fmla="*/ 142 w 400"/>
                <a:gd name="T25" fmla="*/ 390 h 498"/>
                <a:gd name="T26" fmla="*/ 177 w 400"/>
                <a:gd name="T27" fmla="*/ 381 h 498"/>
                <a:gd name="T28" fmla="*/ 231 w 400"/>
                <a:gd name="T29" fmla="*/ 284 h 498"/>
                <a:gd name="T30" fmla="*/ 293 w 400"/>
                <a:gd name="T31" fmla="*/ 284 h 498"/>
                <a:gd name="T32" fmla="*/ 381 w 400"/>
                <a:gd name="T33" fmla="*/ 124 h 498"/>
                <a:gd name="T34" fmla="*/ 319 w 400"/>
                <a:gd name="T35" fmla="*/ 159 h 498"/>
                <a:gd name="T36" fmla="*/ 319 w 400"/>
                <a:gd name="T37" fmla="*/ 159 h 498"/>
                <a:gd name="T38" fmla="*/ 256 w 400"/>
                <a:gd name="T39" fmla="*/ 142 h 498"/>
                <a:gd name="T40" fmla="*/ 221 w 400"/>
                <a:gd name="T41" fmla="*/ 80 h 498"/>
                <a:gd name="T42" fmla="*/ 310 w 400"/>
                <a:gd name="T43" fmla="*/ 71 h 498"/>
                <a:gd name="T44" fmla="*/ 319 w 400"/>
                <a:gd name="T45" fmla="*/ 15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lnTo>
                    <a:pt x="142" y="390"/>
                  </a:ln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a:extLst>
              <a:ext uri="{91240B29-F687-4f45-9708-019B960494DF}">
                <a14:hiddenLine xmlns:a14="http://schemas.microsoft.com/office/drawing/2010/main" xmlns:p14="http://schemas.microsoft.com/office/powerpoint/2010/main" xmlns:lc="http://schemas.openxmlformats.org/drawingml/2006/lockedCanvas" xmlns="" w="9525" cap="flat">
                  <a:solidFill>
                    <a:srgbClr val="808080"/>
                  </a:solidFill>
                  <a:bevel/>
                  <a:headEnd/>
                  <a:tailEnd/>
                </a14:hiddenLine>
              </a:ext>
              <a:ext uri="{AF507438-7753-43e0-B8FC-AC1667EBCBE1}">
                <a14:hiddenEffects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 name="îṧ1ide">
              <a:extLst>
                <a:ext uri="{FF2B5EF4-FFF2-40B4-BE49-F238E27FC236}">
                  <a16:creationId xmlns:a16="http://schemas.microsoft.com/office/drawing/2014/main" id="{62CA3841-4B52-EB48-B31C-52C421A789AC}"/>
                </a:ext>
              </a:extLst>
            </p:cNvPr>
            <p:cNvSpPr>
              <a:spLocks/>
            </p:cNvSpPr>
            <p:nvPr/>
          </p:nvSpPr>
          <p:spPr bwMode="auto">
            <a:xfrm>
              <a:off x="7750311" y="2154398"/>
              <a:ext cx="320914" cy="254261"/>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a:extLst>
              <a:ext uri="{91240B29-F687-4f45-9708-019B960494DF}">
                <a14:hiddenLine xmlns:a14="http://schemas.microsoft.com/office/drawing/2010/main" xmlns:p14="http://schemas.microsoft.com/office/powerpoint/2010/main" xmlns:lc="http://schemas.openxmlformats.org/drawingml/2006/lockedCanvas" xmlns="" w="9525" cap="flat">
                  <a:solidFill>
                    <a:srgbClr val="808080"/>
                  </a:solidFill>
                  <a:bevel/>
                  <a:headEnd/>
                  <a:tailEnd/>
                </a14:hiddenLine>
              </a:ext>
              <a:ext uri="{AF507438-7753-43e0-B8FC-AC1667EBCBE1}">
                <a14:hiddenEffects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 name="iṩļîḑè">
              <a:extLst>
                <a:ext uri="{FF2B5EF4-FFF2-40B4-BE49-F238E27FC236}">
                  <a16:creationId xmlns:a16="http://schemas.microsoft.com/office/drawing/2014/main" id="{5EFCD7A8-45D4-264A-A141-6BD33F4A3D74}"/>
                </a:ext>
              </a:extLst>
            </p:cNvPr>
            <p:cNvSpPr>
              <a:spLocks/>
            </p:cNvSpPr>
            <p:nvPr/>
          </p:nvSpPr>
          <p:spPr bwMode="auto">
            <a:xfrm>
              <a:off x="7755163" y="5090237"/>
              <a:ext cx="354216" cy="292218"/>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a:ext uri="{91240B29-F687-4f45-9708-019B960494DF}">
                <a14:hiddenLine xmlns:a14="http://schemas.microsoft.com/office/drawing/2010/main" xmlns:p14="http://schemas.microsoft.com/office/powerpoint/2010/main" xmlns:lc="http://schemas.openxmlformats.org/drawingml/2006/lockedCanvas" xmlns="" w="9525" cap="flat">
                  <a:solidFill>
                    <a:srgbClr val="808080"/>
                  </a:solidFill>
                  <a:bevel/>
                  <a:headEnd/>
                  <a:tailEnd/>
                </a14:hiddenLine>
              </a:ext>
              <a:ext uri="{AF507438-7753-43e0-B8FC-AC1667EBCBE1}">
                <a14:hiddenEffects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dirty="0"/>
            </a:p>
          </p:txBody>
        </p:sp>
        <p:sp>
          <p:nvSpPr>
            <p:cNvPr id="23" name="íṣḻide">
              <a:extLst>
                <a:ext uri="{FF2B5EF4-FFF2-40B4-BE49-F238E27FC236}">
                  <a16:creationId xmlns:a16="http://schemas.microsoft.com/office/drawing/2014/main" id="{DF744272-73E4-E242-84F6-3AD1806C489F}"/>
                </a:ext>
              </a:extLst>
            </p:cNvPr>
            <p:cNvSpPr>
              <a:spLocks/>
            </p:cNvSpPr>
            <p:nvPr/>
          </p:nvSpPr>
          <p:spPr bwMode="auto">
            <a:xfrm>
              <a:off x="7732308" y="3151763"/>
              <a:ext cx="399924" cy="284193"/>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a:ext uri="{91240B29-F687-4f45-9708-019B960494DF}">
                <a14:hiddenLine xmlns:a14="http://schemas.microsoft.com/office/drawing/2010/main" xmlns:p14="http://schemas.microsoft.com/office/powerpoint/2010/main" xmlns:lc="http://schemas.openxmlformats.org/drawingml/2006/lockedCanvas" xmlns="" w="9525" cap="flat">
                  <a:solidFill>
                    <a:srgbClr val="808080"/>
                  </a:solidFill>
                  <a:bevel/>
                  <a:headEnd/>
                  <a:tailEnd/>
                </a14:hiddenLine>
              </a:ext>
              <a:ext uri="{AF507438-7753-43e0-B8FC-AC1667EBCBE1}">
                <a14:hiddenEffects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a:p>
          </p:txBody>
        </p:sp>
      </p:grpSp>
      <p:grpSp>
        <p:nvGrpSpPr>
          <p:cNvPr id="24" name="组合 23">
            <a:extLst>
              <a:ext uri="{FF2B5EF4-FFF2-40B4-BE49-F238E27FC236}">
                <a16:creationId xmlns:a16="http://schemas.microsoft.com/office/drawing/2014/main" id="{0A4C6B21-6B0A-B74E-83A8-4E1A59A61DED}"/>
              </a:ext>
            </a:extLst>
          </p:cNvPr>
          <p:cNvGrpSpPr/>
          <p:nvPr/>
        </p:nvGrpSpPr>
        <p:grpSpPr>
          <a:xfrm>
            <a:off x="6654304" y="2917452"/>
            <a:ext cx="3350294" cy="1185696"/>
            <a:chOff x="1005317" y="2349127"/>
            <a:chExt cx="3350294" cy="1185696"/>
          </a:xfrm>
        </p:grpSpPr>
        <p:sp>
          <p:nvSpPr>
            <p:cNvPr id="25" name="文本框 24">
              <a:extLst>
                <a:ext uri="{FF2B5EF4-FFF2-40B4-BE49-F238E27FC236}">
                  <a16:creationId xmlns:a16="http://schemas.microsoft.com/office/drawing/2014/main" id="{F0B17402-6CB4-BC40-AE80-D8D5E0F6D20D}"/>
                </a:ext>
              </a:extLst>
            </p:cNvPr>
            <p:cNvSpPr txBox="1"/>
            <p:nvPr/>
          </p:nvSpPr>
          <p:spPr>
            <a:xfrm>
              <a:off x="1541720" y="2349127"/>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海森堡测不准原理</a:t>
              </a:r>
            </a:p>
          </p:txBody>
        </p:sp>
        <p:sp>
          <p:nvSpPr>
            <p:cNvPr id="26" name="文本框 25">
              <a:extLst>
                <a:ext uri="{FF2B5EF4-FFF2-40B4-BE49-F238E27FC236}">
                  <a16:creationId xmlns:a16="http://schemas.microsoft.com/office/drawing/2014/main" id="{6C356390-AA05-5141-94CD-1EED13A1D697}"/>
                </a:ext>
              </a:extLst>
            </p:cNvPr>
            <p:cNvSpPr txBox="1"/>
            <p:nvPr/>
          </p:nvSpPr>
          <p:spPr>
            <a:xfrm>
              <a:off x="1005317" y="2826937"/>
              <a:ext cx="3350294" cy="707886"/>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solidFill>
                    <a:schemeClr val="tx1">
                      <a:lumMod val="50000"/>
                      <a:lumOff val="50000"/>
                    </a:schemeClr>
                  </a:solidFill>
                  <a:latin typeface="Century Gothic" panose="020B0502020202020204" pitchFamily="34" charset="0"/>
                  <a:ea typeface="+mj-ea"/>
                </a:rPr>
                <a:t>观测会影响量子，因此</a:t>
              </a:r>
              <a:r>
                <a:rPr lang="zh-CN" altLang="en-US" sz="1200" dirty="0">
                  <a:solidFill>
                    <a:schemeClr val="bg1">
                      <a:lumMod val="50000"/>
                    </a:schemeClr>
                  </a:solidFill>
                  <a:latin typeface="+mn-ea"/>
                </a:rPr>
                <a:t>对于一个量子的两个物理量（光子的位置和偏振方向），不可能同时具有确定的测量值</a:t>
              </a:r>
              <a:endParaRPr lang="en-US" altLang="zh-CN" sz="1200" dirty="0">
                <a:solidFill>
                  <a:schemeClr val="bg1">
                    <a:lumMod val="50000"/>
                  </a:schemeClr>
                </a:solidFill>
                <a:latin typeface="+mn-ea"/>
              </a:endParaRPr>
            </a:p>
          </p:txBody>
        </p:sp>
      </p:grpSp>
      <p:grpSp>
        <p:nvGrpSpPr>
          <p:cNvPr id="27" name="组合 26">
            <a:extLst>
              <a:ext uri="{FF2B5EF4-FFF2-40B4-BE49-F238E27FC236}">
                <a16:creationId xmlns:a16="http://schemas.microsoft.com/office/drawing/2014/main" id="{230B44A3-8F08-F34D-9065-ACF244D38F55}"/>
              </a:ext>
            </a:extLst>
          </p:cNvPr>
          <p:cNvGrpSpPr/>
          <p:nvPr/>
        </p:nvGrpSpPr>
        <p:grpSpPr>
          <a:xfrm>
            <a:off x="2382966" y="3864574"/>
            <a:ext cx="3350294" cy="1219628"/>
            <a:chOff x="2387480" y="2349127"/>
            <a:chExt cx="3350294" cy="1219628"/>
          </a:xfrm>
        </p:grpSpPr>
        <p:sp>
          <p:nvSpPr>
            <p:cNvPr id="28" name="文本框 27">
              <a:extLst>
                <a:ext uri="{FF2B5EF4-FFF2-40B4-BE49-F238E27FC236}">
                  <a16:creationId xmlns:a16="http://schemas.microsoft.com/office/drawing/2014/main" id="{82324D53-60CA-B042-916E-D240423C1CAD}"/>
                </a:ext>
              </a:extLst>
            </p:cNvPr>
            <p:cNvSpPr txBox="1"/>
            <p:nvPr/>
          </p:nvSpPr>
          <p:spPr>
            <a:xfrm>
              <a:off x="2758233" y="2349127"/>
              <a:ext cx="2133781" cy="369332"/>
            </a:xfrm>
            <a:prstGeom prst="rect">
              <a:avLst/>
            </a:prstGeom>
            <a:noFill/>
          </p:spPr>
          <p:txBody>
            <a:bodyPr wrap="square" rtlCol="0">
              <a:spAutoFit/>
              <a:scene3d>
                <a:camera prst="orthographicFront"/>
                <a:lightRig rig="threePt" dir="t"/>
              </a:scene3d>
              <a:sp3d contourW="12700"/>
            </a:bodyPr>
            <a:lstStyle/>
            <a:p>
              <a:pPr algn="r"/>
              <a:r>
                <a:rPr lang="zh-CN" altLang="en-US" b="1" dirty="0">
                  <a:solidFill>
                    <a:schemeClr val="tx1">
                      <a:lumMod val="75000"/>
                      <a:lumOff val="25000"/>
                    </a:schemeClr>
                  </a:solidFill>
                  <a:latin typeface="Century Gothic" panose="020B0502020202020204" pitchFamily="34" charset="0"/>
                </a:rPr>
                <a:t>量子纠缠</a:t>
              </a:r>
            </a:p>
          </p:txBody>
        </p:sp>
        <p:sp>
          <p:nvSpPr>
            <p:cNvPr id="29" name="文本框 28">
              <a:extLst>
                <a:ext uri="{FF2B5EF4-FFF2-40B4-BE49-F238E27FC236}">
                  <a16:creationId xmlns:a16="http://schemas.microsoft.com/office/drawing/2014/main" id="{0DA694F4-99F2-5248-B3D0-796AE1C794F7}"/>
                </a:ext>
              </a:extLst>
            </p:cNvPr>
            <p:cNvSpPr txBox="1"/>
            <p:nvPr/>
          </p:nvSpPr>
          <p:spPr>
            <a:xfrm>
              <a:off x="2387480" y="2862600"/>
              <a:ext cx="3350294" cy="706155"/>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solidFill>
                    <a:schemeClr val="bg1">
                      <a:lumMod val="50000"/>
                    </a:schemeClr>
                  </a:solidFill>
                </a:rPr>
                <a:t>对于由多个粒子组成的系统，其每个粒子的状态往往无法被分离出来，即量子之间的状态会相互影响</a:t>
              </a:r>
              <a:endParaRPr lang="en-US" altLang="zh-CN" sz="1000" dirty="0">
                <a:solidFill>
                  <a:schemeClr val="bg1">
                    <a:lumMod val="50000"/>
                  </a:schemeClr>
                </a:solidFill>
                <a:latin typeface="Century Gothic" panose="020B0502020202020204" pitchFamily="34" charset="0"/>
                <a:ea typeface="+mj-ea"/>
              </a:endParaRPr>
            </a:p>
          </p:txBody>
        </p:sp>
      </p:grpSp>
      <p:grpSp>
        <p:nvGrpSpPr>
          <p:cNvPr id="30" name="组合 29">
            <a:extLst>
              <a:ext uri="{FF2B5EF4-FFF2-40B4-BE49-F238E27FC236}">
                <a16:creationId xmlns:a16="http://schemas.microsoft.com/office/drawing/2014/main" id="{5991F3E1-7205-2046-8E7A-019C09C269D0}"/>
              </a:ext>
            </a:extLst>
          </p:cNvPr>
          <p:cNvGrpSpPr/>
          <p:nvPr/>
        </p:nvGrpSpPr>
        <p:grpSpPr>
          <a:xfrm>
            <a:off x="1537206" y="1931827"/>
            <a:ext cx="3350294" cy="775506"/>
            <a:chOff x="1541720" y="2349127"/>
            <a:chExt cx="3350294" cy="775506"/>
          </a:xfrm>
        </p:grpSpPr>
        <p:sp>
          <p:nvSpPr>
            <p:cNvPr id="31" name="文本框 30">
              <a:extLst>
                <a:ext uri="{FF2B5EF4-FFF2-40B4-BE49-F238E27FC236}">
                  <a16:creationId xmlns:a16="http://schemas.microsoft.com/office/drawing/2014/main" id="{71924505-A6A0-914E-83F4-6FC2D5C964F8}"/>
                </a:ext>
              </a:extLst>
            </p:cNvPr>
            <p:cNvSpPr txBox="1"/>
            <p:nvPr/>
          </p:nvSpPr>
          <p:spPr>
            <a:xfrm>
              <a:off x="2758233" y="2349127"/>
              <a:ext cx="2133781" cy="369332"/>
            </a:xfrm>
            <a:prstGeom prst="rect">
              <a:avLst/>
            </a:prstGeom>
            <a:noFill/>
          </p:spPr>
          <p:txBody>
            <a:bodyPr wrap="square" rtlCol="0">
              <a:spAutoFit/>
              <a:scene3d>
                <a:camera prst="orthographicFront"/>
                <a:lightRig rig="threePt" dir="t"/>
              </a:scene3d>
              <a:sp3d contourW="12700"/>
            </a:bodyPr>
            <a:lstStyle/>
            <a:p>
              <a:pPr algn="r"/>
              <a:r>
                <a:rPr lang="zh-CN" altLang="en-US" b="1" dirty="0">
                  <a:solidFill>
                    <a:schemeClr val="tx1">
                      <a:lumMod val="75000"/>
                      <a:lumOff val="25000"/>
                    </a:schemeClr>
                  </a:solidFill>
                  <a:latin typeface="Century Gothic" panose="020B0502020202020204" pitchFamily="34" charset="0"/>
                </a:rPr>
                <a:t>量子态叠加原理</a:t>
              </a:r>
            </a:p>
          </p:txBody>
        </p:sp>
        <p:sp>
          <p:nvSpPr>
            <p:cNvPr id="32" name="文本框 31">
              <a:extLst>
                <a:ext uri="{FF2B5EF4-FFF2-40B4-BE49-F238E27FC236}">
                  <a16:creationId xmlns:a16="http://schemas.microsoft.com/office/drawing/2014/main" id="{0A21DDC7-CDA6-414D-8DFE-CA2C59D4CE5D}"/>
                </a:ext>
              </a:extLst>
            </p:cNvPr>
            <p:cNvSpPr txBox="1"/>
            <p:nvPr/>
          </p:nvSpPr>
          <p:spPr>
            <a:xfrm>
              <a:off x="1541720" y="2801981"/>
              <a:ext cx="3350294" cy="322652"/>
            </a:xfrm>
            <a:prstGeom prst="rect">
              <a:avLst/>
            </a:prstGeom>
            <a:noFill/>
          </p:spPr>
          <p:txBody>
            <a:bodyPr wrap="square" rtlCol="0">
              <a:spAutoFit/>
              <a:scene3d>
                <a:camera prst="orthographicFront"/>
                <a:lightRig rig="threePt" dir="t"/>
              </a:scene3d>
              <a:sp3d contourW="12700"/>
            </a:bodyPr>
            <a:lstStyle/>
            <a:p>
              <a:pPr algn="r">
                <a:lnSpc>
                  <a:spcPct val="114000"/>
                </a:lnSpc>
              </a:pPr>
              <a:r>
                <a:rPr lang="el-GR" altLang="zh-CN" sz="1400" dirty="0">
                  <a:solidFill>
                    <a:schemeClr val="bg1">
                      <a:lumMod val="50000"/>
                    </a:schemeClr>
                  </a:solidFill>
                  <a:latin typeface="+mn-ea"/>
                </a:rPr>
                <a:t>|ψ⟩=|0⟩+|1⟩</a:t>
              </a:r>
              <a:endParaRPr lang="en-US" altLang="zh-CN" sz="1050" dirty="0">
                <a:solidFill>
                  <a:schemeClr val="bg1">
                    <a:lumMod val="50000"/>
                  </a:schemeClr>
                </a:solidFill>
                <a:latin typeface="+mn-ea"/>
              </a:endParaRPr>
            </a:p>
          </p:txBody>
        </p:sp>
      </p:grpSp>
    </p:spTree>
    <p:extLst>
      <p:ext uri="{BB962C8B-B14F-4D97-AF65-F5344CB8AC3E}">
        <p14:creationId xmlns:p14="http://schemas.microsoft.com/office/powerpoint/2010/main" val="9210860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6</a:t>
            </a:fld>
            <a:endParaRPr lang="zh-CN" altLang="en-US" dirty="0"/>
          </a:p>
        </p:txBody>
      </p:sp>
      <p:sp>
        <p:nvSpPr>
          <p:cNvPr id="12" name="矩形 11">
            <a:extLst>
              <a:ext uri="{FF2B5EF4-FFF2-40B4-BE49-F238E27FC236}">
                <a16:creationId xmlns:a16="http://schemas.microsoft.com/office/drawing/2014/main" id="{4C7D1922-EDE0-BD46-B7FB-BF96CEAEAF86}"/>
              </a:ext>
            </a:extLst>
          </p:cNvPr>
          <p:cNvSpPr/>
          <p:nvPr/>
        </p:nvSpPr>
        <p:spPr>
          <a:xfrm>
            <a:off x="1258206" y="1677496"/>
            <a:ext cx="9040738" cy="2308324"/>
          </a:xfrm>
          <a:prstGeom prst="rect">
            <a:avLst/>
          </a:prstGeom>
        </p:spPr>
        <p:txBody>
          <a:bodyPr wrap="square">
            <a:spAutoFit/>
          </a:bodyPr>
          <a:lstStyle/>
          <a:p>
            <a:pPr>
              <a:buFont typeface="Arial" panose="020B0604020202020204" pitchFamily="34" charset="0"/>
              <a:buChar char="•"/>
            </a:pPr>
            <a:r>
              <a:rPr lang="zh-CN" altLang="en-US" dirty="0">
                <a:solidFill>
                  <a:srgbClr val="24292E"/>
                </a:solidFill>
                <a:latin typeface="-apple-system"/>
              </a:rPr>
              <a:t>   量子计算机使用的是量子比特（</a:t>
            </a:r>
            <a:r>
              <a:rPr lang="en" altLang="zh-CN" dirty="0">
                <a:solidFill>
                  <a:srgbClr val="24292E"/>
                </a:solidFill>
                <a:latin typeface="-apple-system"/>
              </a:rPr>
              <a:t>qubit</a:t>
            </a:r>
            <a:r>
              <a:rPr lang="zh-CN" altLang="en-US" dirty="0">
                <a:solidFill>
                  <a:srgbClr val="24292E"/>
                </a:solidFill>
                <a:latin typeface="-apple-system"/>
              </a:rPr>
              <a:t>），量子计算机能秒杀传统计算机得益于两个独特的量子效应：量子叠加和量子纠缠。</a:t>
            </a:r>
            <a:br>
              <a:rPr lang="zh-CN" altLang="en-US" dirty="0">
                <a:solidFill>
                  <a:srgbClr val="24292E"/>
                </a:solidFill>
                <a:latin typeface="-apple-system"/>
              </a:rPr>
            </a:br>
            <a:endParaRPr lang="zh-CN" altLang="en-US" dirty="0">
              <a:solidFill>
                <a:srgbClr val="24292E"/>
              </a:solidFill>
              <a:latin typeface="-apple-system"/>
            </a:endParaRPr>
          </a:p>
          <a:p>
            <a:pPr marL="742950" lvl="1" indent="-285750">
              <a:buFont typeface="Arial" panose="020B0604020202020204" pitchFamily="34" charset="0"/>
              <a:buChar char="•"/>
            </a:pPr>
            <a:r>
              <a:rPr lang="zh-CN" altLang="en-US" dirty="0">
                <a:solidFill>
                  <a:srgbClr val="24292E"/>
                </a:solidFill>
                <a:latin typeface="-apple-system"/>
              </a:rPr>
              <a:t>量子叠加能够让一个量子比特同时具备</a:t>
            </a:r>
            <a:r>
              <a:rPr lang="en-US" altLang="zh-CN" dirty="0">
                <a:solidFill>
                  <a:srgbClr val="24292E"/>
                </a:solidFill>
                <a:latin typeface="-apple-system"/>
              </a:rPr>
              <a:t>0</a:t>
            </a:r>
            <a:r>
              <a:rPr lang="zh-CN" altLang="en-US" dirty="0">
                <a:solidFill>
                  <a:srgbClr val="24292E"/>
                </a:solidFill>
                <a:latin typeface="-apple-system"/>
              </a:rPr>
              <a:t>和</a:t>
            </a:r>
            <a:r>
              <a:rPr lang="en-US" altLang="zh-CN" dirty="0">
                <a:solidFill>
                  <a:srgbClr val="24292E"/>
                </a:solidFill>
                <a:latin typeface="-apple-system"/>
              </a:rPr>
              <a:t>1</a:t>
            </a:r>
            <a:r>
              <a:rPr lang="zh-CN" altLang="en-US" dirty="0">
                <a:solidFill>
                  <a:srgbClr val="24292E"/>
                </a:solidFill>
                <a:latin typeface="-apple-system"/>
              </a:rPr>
              <a:t>的两种状态</a:t>
            </a:r>
            <a:br>
              <a:rPr lang="zh-CN" altLang="en-US" dirty="0">
                <a:solidFill>
                  <a:srgbClr val="24292E"/>
                </a:solidFill>
                <a:latin typeface="-apple-system"/>
              </a:rPr>
            </a:br>
            <a:endParaRPr lang="zh-CN" altLang="en-US" dirty="0">
              <a:solidFill>
                <a:srgbClr val="24292E"/>
              </a:solidFill>
              <a:latin typeface="-apple-system"/>
            </a:endParaRPr>
          </a:p>
          <a:p>
            <a:pPr marL="742950" lvl="1" indent="-285750">
              <a:buFont typeface="Arial" panose="020B0604020202020204" pitchFamily="34" charset="0"/>
              <a:buChar char="•"/>
            </a:pPr>
            <a:r>
              <a:rPr lang="zh-CN" altLang="en-US" dirty="0">
                <a:solidFill>
                  <a:srgbClr val="24292E"/>
                </a:solidFill>
                <a:latin typeface="-apple-system"/>
              </a:rPr>
              <a:t>量子纠缠能让一个量子比特与空间上独立的其他量子比特共享自身状态，创造出一种超级叠加，实现量子并行计算，其计算能力可随着量子比特位数的增加呈指数增长。</a:t>
            </a:r>
            <a:endParaRPr lang="zh-CN" altLang="en-US" b="0" i="0" u="none" strike="noStrike" dirty="0">
              <a:solidFill>
                <a:srgbClr val="24292E"/>
              </a:solidFill>
              <a:effectLst/>
              <a:latin typeface="-apple-system"/>
            </a:endParaRPr>
          </a:p>
        </p:txBody>
      </p:sp>
      <p:sp>
        <p:nvSpPr>
          <p:cNvPr id="13" name="矩形 12">
            <a:extLst>
              <a:ext uri="{FF2B5EF4-FFF2-40B4-BE49-F238E27FC236}">
                <a16:creationId xmlns:a16="http://schemas.microsoft.com/office/drawing/2014/main" id="{B62A55AF-B27B-E942-B20C-AC6836A57ACD}"/>
              </a:ext>
            </a:extLst>
          </p:cNvPr>
          <p:cNvSpPr/>
          <p:nvPr/>
        </p:nvSpPr>
        <p:spPr>
          <a:xfrm>
            <a:off x="5204570" y="4545716"/>
            <a:ext cx="1782860" cy="1569660"/>
          </a:xfrm>
          <a:prstGeom prst="rect">
            <a:avLst/>
          </a:prstGeom>
          <a:noFill/>
        </p:spPr>
        <p:txBody>
          <a:bodyPr wrap="none" lIns="91440" tIns="45720" rIns="91440" bIns="45720">
            <a:spAutoFit/>
          </a:bodyPr>
          <a:lstStyle/>
          <a:p>
            <a:pPr algn="ctr"/>
            <a:r>
              <a:rPr lang="en-US" altLang="zh-CN" sz="9600" b="1" dirty="0">
                <a:ln w="22225">
                  <a:solidFill>
                    <a:schemeClr val="accent2"/>
                  </a:solidFill>
                  <a:prstDash val="solid"/>
                </a:ln>
                <a:solidFill>
                  <a:schemeClr val="accent2">
                    <a:lumMod val="40000"/>
                    <a:lumOff val="60000"/>
                  </a:schemeClr>
                </a:solidFill>
              </a:rPr>
              <a:t>2</a:t>
            </a:r>
            <a:r>
              <a:rPr lang="en-US" altLang="zh-CN" sz="9600" b="1" baseline="30000" dirty="0">
                <a:ln w="22225">
                  <a:solidFill>
                    <a:schemeClr val="accent2"/>
                  </a:solidFill>
                  <a:prstDash val="solid"/>
                </a:ln>
                <a:solidFill>
                  <a:schemeClr val="accent2">
                    <a:lumMod val="40000"/>
                    <a:lumOff val="60000"/>
                  </a:schemeClr>
                </a:solidFill>
              </a:rPr>
              <a:t>20</a:t>
            </a:r>
            <a:endParaRPr lang="zh-CN" altLang="en-US" sz="496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1569178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4198105" cy="523219"/>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量子密码</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7</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763943" y="3044279"/>
            <a:ext cx="4664114"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偏振</a:t>
            </a:r>
            <a:r>
              <a:rPr lang="en-US" altLang="zh-CN" sz="4400" dirty="0"/>
              <a:t>&amp;</a:t>
            </a:r>
            <a:r>
              <a:rPr lang="zh-CN" altLang="en-US" sz="4400" dirty="0"/>
              <a:t>偏振片</a:t>
            </a:r>
          </a:p>
        </p:txBody>
      </p:sp>
    </p:spTree>
    <p:extLst>
      <p:ext uri="{BB962C8B-B14F-4D97-AF65-F5344CB8AC3E}">
        <p14:creationId xmlns:p14="http://schemas.microsoft.com/office/powerpoint/2010/main" val="2539672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7205943" cy="523220"/>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第一个量子密钥分配协议</a:t>
              </a:r>
              <a:r>
                <a:rPr lang="en-US" altLang="zh-CN" sz="2800" b="1" dirty="0">
                  <a:solidFill>
                    <a:schemeClr val="tx1">
                      <a:lumMod val="75000"/>
                      <a:lumOff val="25000"/>
                    </a:schemeClr>
                  </a:solidFill>
                  <a:latin typeface="Century Gothic" panose="020B0502020202020204" pitchFamily="34" charset="0"/>
                </a:rPr>
                <a:t>——bb84</a:t>
              </a:r>
              <a:r>
                <a:rPr lang="zh-CN" altLang="en-US" sz="2800" b="1" dirty="0">
                  <a:solidFill>
                    <a:schemeClr val="tx1">
                      <a:lumMod val="75000"/>
                      <a:lumOff val="25000"/>
                    </a:schemeClr>
                  </a:solidFill>
                  <a:latin typeface="Century Gothic" panose="020B0502020202020204" pitchFamily="34" charset="0"/>
                </a:rPr>
                <a:t>协议</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8</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088161" y="2659559"/>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利用偏振表示</a:t>
            </a:r>
            <a:r>
              <a:rPr lang="en-US" altLang="zh-CN" sz="4400" dirty="0"/>
              <a:t>0</a:t>
            </a:r>
            <a:r>
              <a:rPr lang="zh-CN" altLang="en-US" sz="4400" dirty="0"/>
              <a:t>、</a:t>
            </a:r>
            <a:r>
              <a:rPr lang="en-US" altLang="zh-CN" sz="4400" dirty="0"/>
              <a:t>1</a:t>
            </a:r>
            <a:endParaRPr lang="zh-CN" altLang="en-US" sz="4400" dirty="0"/>
          </a:p>
        </p:txBody>
      </p:sp>
      <p:sp>
        <p:nvSpPr>
          <p:cNvPr id="13" name="文本框 12">
            <a:extLst>
              <a:ext uri="{FF2B5EF4-FFF2-40B4-BE49-F238E27FC236}">
                <a16:creationId xmlns:a16="http://schemas.microsoft.com/office/drawing/2014/main" id="{6A9955F3-5A71-9B4A-98F3-F39DBDEAB2CE}"/>
              </a:ext>
            </a:extLst>
          </p:cNvPr>
          <p:cNvSpPr txBox="1"/>
          <p:nvPr/>
        </p:nvSpPr>
        <p:spPr>
          <a:xfrm>
            <a:off x="3066215" y="3849159"/>
            <a:ext cx="6015677" cy="707886"/>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en-US" altLang="zh-CN" sz="4000" b="0" dirty="0"/>
              <a:t>+</a:t>
            </a:r>
            <a:r>
              <a:rPr lang="zh-CN" altLang="en-US" sz="4000" b="0" dirty="0"/>
              <a:t>     </a:t>
            </a:r>
            <a:r>
              <a:rPr lang="en-US" altLang="zh-CN" sz="4000" b="0" dirty="0"/>
              <a:t>×</a:t>
            </a:r>
            <a:endParaRPr lang="zh-CN" altLang="en-US" sz="6000" dirty="0"/>
          </a:p>
        </p:txBody>
      </p:sp>
    </p:spTree>
    <p:extLst>
      <p:ext uri="{BB962C8B-B14F-4D97-AF65-F5344CB8AC3E}">
        <p14:creationId xmlns:p14="http://schemas.microsoft.com/office/powerpoint/2010/main" val="2402287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387125" y="299356"/>
            <a:ext cx="12126301" cy="6596744"/>
            <a:chOff x="387125" y="299356"/>
            <a:chExt cx="12126301" cy="6596744"/>
          </a:xfrm>
        </p:grpSpPr>
        <p:grpSp>
          <p:nvGrpSpPr>
            <p:cNvPr id="51" name="组合 50"/>
            <p:cNvGrpSpPr/>
            <p:nvPr/>
          </p:nvGrpSpPr>
          <p:grpSpPr>
            <a:xfrm>
              <a:off x="387125" y="299356"/>
              <a:ext cx="1316500" cy="883947"/>
              <a:chOff x="1276124" y="1279752"/>
              <a:chExt cx="6401933" cy="4298496"/>
            </a:xfrm>
          </p:grpSpPr>
          <p:sp>
            <p:nvSpPr>
              <p:cNvPr id="59" name="菱形 58"/>
              <p:cNvSpPr/>
              <p:nvPr/>
            </p:nvSpPr>
            <p:spPr>
              <a:xfrm>
                <a:off x="1276124" y="2107066"/>
                <a:ext cx="2643868" cy="2643868"/>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379561" y="1279752"/>
                <a:ext cx="4298496" cy="4298496"/>
              </a:xfrm>
              <a:prstGeom prst="diamond">
                <a:avLst/>
              </a:prstGeom>
              <a:noFill/>
              <a:ln w="28575">
                <a:solidFill>
                  <a:srgbClr val="A7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900242" y="428399"/>
              <a:ext cx="722818" cy="584775"/>
            </a:xfrm>
            <a:prstGeom prst="rect">
              <a:avLst/>
            </a:prstGeom>
            <a:noFill/>
          </p:spPr>
          <p:txBody>
            <a:bodyPr wrap="square" rtlCol="0">
              <a:spAutoFit/>
              <a:scene3d>
                <a:camera prst="orthographicFront"/>
                <a:lightRig rig="threePt" dir="t"/>
              </a:scene3d>
              <a:sp3d contourW="12700"/>
            </a:bodyPr>
            <a:lstStyle/>
            <a:p>
              <a:pPr algn="ctr"/>
              <a:r>
                <a:rPr lang="en-US" altLang="zh-CN" sz="3200" dirty="0">
                  <a:solidFill>
                    <a:schemeClr val="accent1"/>
                  </a:solidFill>
                  <a:latin typeface="Agency FB" panose="020B0503020202020204" pitchFamily="34" charset="0"/>
                </a:rPr>
                <a:t>01</a:t>
              </a:r>
              <a:endParaRPr lang="zh-CN" altLang="en-US" sz="3200" dirty="0">
                <a:solidFill>
                  <a:schemeClr val="accent1"/>
                </a:solidFill>
                <a:latin typeface="Agency FB" panose="020B0503020202020204" pitchFamily="34" charset="0"/>
              </a:endParaRPr>
            </a:p>
          </p:txBody>
        </p:sp>
        <p:sp>
          <p:nvSpPr>
            <p:cNvPr id="57" name="文本框 56"/>
            <p:cNvSpPr txBox="1"/>
            <p:nvPr/>
          </p:nvSpPr>
          <p:spPr>
            <a:xfrm>
              <a:off x="1875949" y="479719"/>
              <a:ext cx="6719411" cy="523220"/>
            </a:xfrm>
            <a:prstGeom prst="rect">
              <a:avLst/>
            </a:prstGeom>
            <a:noFill/>
          </p:spPr>
          <p:txBody>
            <a:bodyPr wrap="square" rtlCol="0">
              <a:spAutoFit/>
              <a:scene3d>
                <a:camera prst="orthographicFront"/>
                <a:lightRig rig="threePt" dir="t"/>
              </a:scene3d>
              <a:sp3d contourW="12700"/>
            </a:bodyPr>
            <a:lstStyle/>
            <a:p>
              <a:r>
                <a:rPr lang="zh-CN" altLang="en-US" sz="2800" b="1" dirty="0">
                  <a:solidFill>
                    <a:schemeClr val="tx1">
                      <a:lumMod val="75000"/>
                      <a:lumOff val="25000"/>
                    </a:schemeClr>
                  </a:solidFill>
                  <a:latin typeface="Century Gothic" panose="020B0502020202020204" pitchFamily="34" charset="0"/>
                </a:rPr>
                <a:t>第一个量子密钥分配协议</a:t>
              </a:r>
              <a:r>
                <a:rPr lang="en-US" altLang="zh-CN" sz="2800" b="1" dirty="0">
                  <a:solidFill>
                    <a:schemeClr val="tx1">
                      <a:lumMod val="75000"/>
                      <a:lumOff val="25000"/>
                    </a:schemeClr>
                  </a:solidFill>
                  <a:latin typeface="Century Gothic" panose="020B0502020202020204" pitchFamily="34" charset="0"/>
                </a:rPr>
                <a:t>——bb84</a:t>
              </a:r>
              <a:r>
                <a:rPr lang="zh-CN" altLang="en-US" sz="2800" b="1" dirty="0">
                  <a:solidFill>
                    <a:schemeClr val="tx1">
                      <a:lumMod val="75000"/>
                      <a:lumOff val="25000"/>
                    </a:schemeClr>
                  </a:solidFill>
                  <a:latin typeface="Century Gothic" panose="020B0502020202020204" pitchFamily="34" charset="0"/>
                </a:rPr>
                <a:t>协议</a:t>
              </a:r>
            </a:p>
          </p:txBody>
        </p:sp>
        <p:grpSp>
          <p:nvGrpSpPr>
            <p:cNvPr id="54" name="组合 53"/>
            <p:cNvGrpSpPr/>
            <p:nvPr/>
          </p:nvGrpSpPr>
          <p:grpSpPr>
            <a:xfrm>
              <a:off x="11572871" y="6254988"/>
              <a:ext cx="940555" cy="641112"/>
              <a:chOff x="11395288" y="6034159"/>
              <a:chExt cx="1208632" cy="823841"/>
            </a:xfrm>
          </p:grpSpPr>
          <p:sp>
            <p:nvSpPr>
              <p:cNvPr id="55" name="菱形 54"/>
              <p:cNvSpPr/>
              <p:nvPr/>
            </p:nvSpPr>
            <p:spPr>
              <a:xfrm>
                <a:off x="11780079" y="6034159"/>
                <a:ext cx="823841" cy="823841"/>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p:cNvSpPr/>
              <p:nvPr/>
            </p:nvSpPr>
            <p:spPr>
              <a:xfrm>
                <a:off x="11395288" y="6157363"/>
                <a:ext cx="577426" cy="577425"/>
              </a:xfrm>
              <a:prstGeom prst="diamond">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灯片编号占位符 1"/>
          <p:cNvSpPr>
            <a:spLocks noGrp="1"/>
          </p:cNvSpPr>
          <p:nvPr>
            <p:ph type="sldNum" sz="quarter" idx="10"/>
          </p:nvPr>
        </p:nvSpPr>
        <p:spPr/>
        <p:txBody>
          <a:bodyPr/>
          <a:lstStyle/>
          <a:p>
            <a:fld id="{2EC5D418-970F-4C7F-9452-AEC5956F87CE}" type="slidenum">
              <a:rPr lang="zh-CN" altLang="en-US" smtClean="0"/>
              <a:pPr/>
              <a:t>9</a:t>
            </a:fld>
            <a:endParaRPr lang="zh-CN" altLang="en-US" dirty="0"/>
          </a:p>
        </p:txBody>
      </p:sp>
      <p:sp>
        <p:nvSpPr>
          <p:cNvPr id="12" name="文本框 11">
            <a:extLst>
              <a:ext uri="{FF2B5EF4-FFF2-40B4-BE49-F238E27FC236}">
                <a16:creationId xmlns:a16="http://schemas.microsoft.com/office/drawing/2014/main" id="{33ED5575-CCBA-E342-8EF3-50A94AD64F1A}"/>
              </a:ext>
            </a:extLst>
          </p:cNvPr>
          <p:cNvSpPr txBox="1"/>
          <p:nvPr/>
        </p:nvSpPr>
        <p:spPr>
          <a:xfrm>
            <a:off x="3066215" y="2871432"/>
            <a:ext cx="6015677" cy="769441"/>
          </a:xfrm>
          <a:prstGeom prst="rect">
            <a:avLst/>
          </a:prstGeom>
          <a:noFill/>
        </p:spPr>
        <p:txBody>
          <a:bodyPr wrap="square" rtlCol="0">
            <a:spAutoFit/>
            <a:scene3d>
              <a:camera prst="orthographicFront"/>
              <a:lightRig rig="threePt" dir="t"/>
            </a:scene3d>
            <a:sp3d contourW="12700"/>
          </a:bodyPr>
          <a:lstStyle>
            <a:defPPr>
              <a:defRPr lang="en-US"/>
            </a:defPPr>
            <a:lvl1pPr algn="ctr">
              <a:defRPr sz="2800" b="1">
                <a:solidFill>
                  <a:schemeClr val="tx1">
                    <a:lumMod val="75000"/>
                    <a:lumOff val="25000"/>
                  </a:schemeClr>
                </a:solidFill>
                <a:latin typeface="Century Gothic" panose="020B0502020202020204" pitchFamily="34" charset="0"/>
              </a:defRPr>
            </a:lvl1pPr>
          </a:lstStyle>
          <a:p>
            <a:r>
              <a:rPr lang="zh-CN" altLang="en-US" sz="4400" dirty="0"/>
              <a:t>加密过程</a:t>
            </a:r>
          </a:p>
        </p:txBody>
      </p:sp>
    </p:spTree>
    <p:extLst>
      <p:ext uri="{BB962C8B-B14F-4D97-AF65-F5344CB8AC3E}">
        <p14:creationId xmlns:p14="http://schemas.microsoft.com/office/powerpoint/2010/main" val="299516165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ISLIDE.DIAGRAM" val="c0bbf6ee-5302-48d3-9896-179f06b8a4b6"/>
</p:tagLst>
</file>

<file path=ppt/theme/theme1.xml><?xml version="1.0" encoding="utf-8"?>
<a:theme xmlns:a="http://schemas.openxmlformats.org/drawingml/2006/main" name="包图主题2">
  <a:themeElements>
    <a:clrScheme name="自定义 282">
      <a:dk1>
        <a:srgbClr val="000000"/>
      </a:dk1>
      <a:lt1>
        <a:srgbClr val="FFFFFF"/>
      </a:lt1>
      <a:dk2>
        <a:srgbClr val="778495"/>
      </a:dk2>
      <a:lt2>
        <a:srgbClr val="F0F0F0"/>
      </a:lt2>
      <a:accent1>
        <a:srgbClr val="424242"/>
      </a:accent1>
      <a:accent2>
        <a:srgbClr val="424242"/>
      </a:accent2>
      <a:accent3>
        <a:srgbClr val="424242"/>
      </a:accent3>
      <a:accent4>
        <a:srgbClr val="424242"/>
      </a:accent4>
      <a:accent5>
        <a:srgbClr val="424242"/>
      </a:accent5>
      <a:accent6>
        <a:srgbClr val="424242"/>
      </a:accent6>
      <a:hlink>
        <a:srgbClr val="FFFFFF"/>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1006</TotalTime>
  <Words>2831</Words>
  <Application>Microsoft Macintosh PowerPoint</Application>
  <PresentationFormat>宽屏</PresentationFormat>
  <Paragraphs>196</Paragraphs>
  <Slides>22</Slides>
  <Notes>22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22</vt:i4>
      </vt:variant>
    </vt:vector>
  </HeadingPairs>
  <TitlesOfParts>
    <vt:vector size="32" baseType="lpstr">
      <vt:lpstr>-apple-system</vt:lpstr>
      <vt:lpstr>等线</vt:lpstr>
      <vt:lpstr>经典综艺体简</vt:lpstr>
      <vt:lpstr>Microsoft YaHei</vt:lpstr>
      <vt:lpstr>Microsoft YaHei</vt:lpstr>
      <vt:lpstr>PingFang SC</vt:lpstr>
      <vt:lpstr>Agency FB</vt:lpstr>
      <vt:lpstr>Arial</vt:lpstr>
      <vt:lpstr>Century Gothic</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cp:lastModifiedBy>Romanov TS</cp:lastModifiedBy>
  <cp:revision>123</cp:revision>
  <dcterms:created xsi:type="dcterms:W3CDTF">2017-08-18T03:02:00Z</dcterms:created>
  <dcterms:modified xsi:type="dcterms:W3CDTF">2019-12-28T03:43:35Z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